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467" r:id="rId6"/>
    <p:sldId id="2455" r:id="rId7"/>
    <p:sldId id="2452" r:id="rId8"/>
    <p:sldId id="267" r:id="rId9"/>
    <p:sldId id="2466" r:id="rId10"/>
    <p:sldId id="2461" r:id="rId11"/>
    <p:sldId id="2451" r:id="rId12"/>
    <p:sldId id="2450" r:id="rId13"/>
    <p:sldId id="2457" r:id="rId14"/>
    <p:sldId id="2459" r:id="rId15"/>
    <p:sldId id="2470" r:id="rId16"/>
    <p:sldId id="2476" r:id="rId17"/>
    <p:sldId id="2475" r:id="rId18"/>
    <p:sldId id="2468" r:id="rId19"/>
    <p:sldId id="2456" r:id="rId20"/>
    <p:sldId id="2453" r:id="rId21"/>
    <p:sldId id="2469" r:id="rId22"/>
    <p:sldId id="2454" r:id="rId23"/>
    <p:sldId id="2465" r:id="rId24"/>
    <p:sldId id="2458" r:id="rId25"/>
    <p:sldId id="2473" r:id="rId26"/>
    <p:sldId id="2471" r:id="rId27"/>
    <p:sldId id="2472" r:id="rId28"/>
    <p:sldId id="2463" r:id="rId29"/>
    <p:sldId id="2462" r:id="rId30"/>
    <p:sldId id="24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9900"/>
    <a:srgbClr val="FF0066"/>
    <a:srgbClr val="00FFFF"/>
    <a:srgbClr val="FF6969"/>
    <a:srgbClr val="660033"/>
    <a:srgbClr val="CC0066"/>
    <a:srgbClr val="FF3399"/>
    <a:srgbClr val="00FF00"/>
    <a:srgbClr val="FF5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584" autoAdjust="0"/>
  </p:normalViewPr>
  <p:slideViewPr>
    <p:cSldViewPr snapToGrid="0" showGuides="1">
      <p:cViewPr varScale="1">
        <p:scale>
          <a:sx n="74" d="100"/>
          <a:sy n="74" d="100"/>
        </p:scale>
        <p:origin x="965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4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C6EEF-D908-4B42-9CF2-33533DC7C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1ECC3-B547-4819-B178-239BC0111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C83-94D0-4DB0-A467-20A83CD5F1C3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FF242-945C-44B0-95A6-CF62523278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E7E7A-C631-4CA4-A0E6-20EB28A8C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0191-2BEA-48B8-8E8A-2A9D1EC3A2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5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9477E-0D72-4CFB-824B-0CD317F7397E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0C251-82B7-4253-A774-38D73C276B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4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0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hape 61">
            <a:extLst>
              <a:ext uri="{FF2B5EF4-FFF2-40B4-BE49-F238E27FC236}">
                <a16:creationId xmlns:a16="http://schemas.microsoft.com/office/drawing/2014/main" id="{13E82DCB-0215-47C1-B2C7-C6D824B426A3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4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5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6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61">
            <a:extLst>
              <a:ext uri="{FF2B5EF4-FFF2-40B4-BE49-F238E27FC236}">
                <a16:creationId xmlns:a16="http://schemas.microsoft.com/office/drawing/2014/main" id="{76301C53-A459-4782-ADBF-6A23AD90F228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61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hape 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72" r:id="rId5"/>
    <p:sldLayoutId id="2147483673" r:id="rId6"/>
    <p:sldLayoutId id="2147483653" r:id="rId7"/>
    <p:sldLayoutId id="2147483671" r:id="rId8"/>
    <p:sldLayoutId id="2147483654" r:id="rId9"/>
    <p:sldLayoutId id="214748365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5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9.png"/><Relationship Id="rId5" Type="http://schemas.openxmlformats.org/officeDocument/2006/relationships/image" Target="../media/image14.jpg"/><Relationship Id="rId10" Type="http://schemas.openxmlformats.org/officeDocument/2006/relationships/image" Target="../media/image18.png"/><Relationship Id="rId4" Type="http://schemas.openxmlformats.org/officeDocument/2006/relationships/image" Target="../media/image13.jpg"/><Relationship Id="rId9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5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9.png"/><Relationship Id="rId5" Type="http://schemas.openxmlformats.org/officeDocument/2006/relationships/image" Target="../media/image14.jpg"/><Relationship Id="rId10" Type="http://schemas.openxmlformats.org/officeDocument/2006/relationships/image" Target="../media/image18.png"/><Relationship Id="rId4" Type="http://schemas.openxmlformats.org/officeDocument/2006/relationships/image" Target="../media/image13.jpg"/><Relationship Id="rId9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17/06/relationships/model3d" Target="../media/model3d3.glb"/><Relationship Id="rId7" Type="http://schemas.microsoft.com/office/2017/06/relationships/model3d" Target="../media/model3d5.glb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17/06/relationships/model3d" Target="../media/model3d4.glb"/><Relationship Id="rId4" Type="http://schemas.openxmlformats.org/officeDocument/2006/relationships/image" Target="../media/image37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0158" y="3816219"/>
            <a:ext cx="6301920" cy="3041780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Chandan Kumar Sahu (200301120188)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Branch: B-Tech in Computer Science and Engineering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Semester: 5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AA40A-8038-058B-7371-1E8A1CE444D0}"/>
              </a:ext>
            </a:extLst>
          </p:cNvPr>
          <p:cNvSpPr txBox="1"/>
          <p:nvPr/>
        </p:nvSpPr>
        <p:spPr>
          <a:xfrm>
            <a:off x="5782811" y="1868835"/>
            <a:ext cx="638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Text from OCR Report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E70E30C-B61C-8A2F-AC99-4C6CB5DCC336}"/>
              </a:ext>
            </a:extLst>
          </p:cNvPr>
          <p:cNvSpPr txBox="1">
            <a:spLocks/>
          </p:cNvSpPr>
          <p:nvPr/>
        </p:nvSpPr>
        <p:spPr>
          <a:xfrm>
            <a:off x="7576457" y="2404306"/>
            <a:ext cx="4594713" cy="1242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Sasmita Kumari Nayak,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Asst. Professor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Sujata Chakravarty,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Professor, Dean of SOET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8519A-DCAE-D99F-CFC2-A864CC73C63C}"/>
              </a:ext>
            </a:extLst>
          </p:cNvPr>
          <p:cNvSpPr txBox="1"/>
          <p:nvPr/>
        </p:nvSpPr>
        <p:spPr>
          <a:xfrm>
            <a:off x="5913439" y="325756"/>
            <a:ext cx="4713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Center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&amp;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15AB0-9AB9-277B-9D27-EC722C3B7DC1}"/>
              </a:ext>
            </a:extLst>
          </p:cNvPr>
          <p:cNvSpPr txBox="1"/>
          <p:nvPr/>
        </p:nvSpPr>
        <p:spPr>
          <a:xfrm>
            <a:off x="10537367" y="6447012"/>
            <a:ext cx="1445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03.11.2022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9AC102E3-FD00-19D2-15F9-15E677456D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727" r="25727"/>
          <a:stretch>
            <a:fillRect/>
          </a:stretch>
        </p:blipFill>
        <p:spPr/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0FA63903-148C-F513-F769-FDCC74851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824" y="169039"/>
            <a:ext cx="1058708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72605C-83AD-F17F-5662-64B205231454}"/>
              </a:ext>
            </a:extLst>
          </p:cNvPr>
          <p:cNvSpPr/>
          <p:nvPr/>
        </p:nvSpPr>
        <p:spPr>
          <a:xfrm>
            <a:off x="9119581" y="6296603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232791" y="194480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 flow(CSV format) </a:t>
            </a:r>
            <a:endParaRPr lang="en-US" b="1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10FC80-D77F-305C-5C0D-7C664DA410A1}"/>
              </a:ext>
            </a:extLst>
          </p:cNvPr>
          <p:cNvGrpSpPr/>
          <p:nvPr/>
        </p:nvGrpSpPr>
        <p:grpSpPr>
          <a:xfrm>
            <a:off x="288518" y="1441747"/>
            <a:ext cx="11667760" cy="5252512"/>
            <a:chOff x="39692" y="1226616"/>
            <a:chExt cx="11667760" cy="525251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0756E31-52C3-500C-9E7B-AEE66654C78F}"/>
                </a:ext>
              </a:extLst>
            </p:cNvPr>
            <p:cNvSpPr/>
            <p:nvPr/>
          </p:nvSpPr>
          <p:spPr>
            <a:xfrm>
              <a:off x="39692" y="2781756"/>
              <a:ext cx="1442454" cy="432114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 Image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B69646-6D66-CB08-1D40-35815119B460}"/>
                </a:ext>
              </a:extLst>
            </p:cNvPr>
            <p:cNvGrpSpPr/>
            <p:nvPr/>
          </p:nvGrpSpPr>
          <p:grpSpPr>
            <a:xfrm>
              <a:off x="1569836" y="2171862"/>
              <a:ext cx="9593403" cy="4307266"/>
              <a:chOff x="-458419" y="1510024"/>
              <a:chExt cx="9593403" cy="430726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1A877F2-B8B2-9245-4BD8-D50A4D86ACA7}"/>
                  </a:ext>
                </a:extLst>
              </p:cNvPr>
              <p:cNvSpPr/>
              <p:nvPr/>
            </p:nvSpPr>
            <p:spPr>
              <a:xfrm>
                <a:off x="218518" y="2231883"/>
                <a:ext cx="1968759" cy="320147"/>
              </a:xfrm>
              <a:prstGeom prst="roundRect">
                <a:avLst/>
              </a:prstGeom>
              <a:gradFill>
                <a:gsLst>
                  <a:gs pos="57000">
                    <a:srgbClr val="E2AC00"/>
                  </a:gs>
                  <a:gs pos="0">
                    <a:srgbClr val="FFFF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Pre-Processing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6BB5FB9-6B87-5FED-71EE-75987FAA3196}"/>
                  </a:ext>
                </a:extLst>
              </p:cNvPr>
              <p:cNvSpPr/>
              <p:nvPr/>
            </p:nvSpPr>
            <p:spPr>
              <a:xfrm>
                <a:off x="6932592" y="2239952"/>
                <a:ext cx="1968759" cy="734358"/>
              </a:xfrm>
              <a:prstGeom prst="roundRect">
                <a:avLst/>
              </a:prstGeom>
              <a:gradFill>
                <a:gsLst>
                  <a:gs pos="3000">
                    <a:srgbClr val="00FFFF"/>
                  </a:gs>
                  <a:gs pos="53000">
                    <a:srgbClr val="00206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horizontal kernel to detect and save the horizontal lines in a jpg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12AA6D5-4325-E0B6-81B2-5D75A41B9D25}"/>
                  </a:ext>
                </a:extLst>
              </p:cNvPr>
              <p:cNvSpPr/>
              <p:nvPr/>
            </p:nvSpPr>
            <p:spPr>
              <a:xfrm>
                <a:off x="4606630" y="2239952"/>
                <a:ext cx="1968759" cy="790698"/>
              </a:xfrm>
              <a:prstGeom prst="roundRect">
                <a:avLst/>
              </a:prstGeom>
              <a:gradFill>
                <a:gsLst>
                  <a:gs pos="3000">
                    <a:srgbClr val="E200E2"/>
                  </a:gs>
                  <a:gs pos="53000">
                    <a:srgbClr val="660066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vertical kernel to detect and save the vertical lines in a jpg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B298E4B-BE2F-FDA1-C61E-A2015F5BA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8419" y="1510024"/>
                <a:ext cx="575941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473EAD0-A6CF-4A7F-C264-9C00541C3080}"/>
                  </a:ext>
                </a:extLst>
              </p:cNvPr>
              <p:cNvSpPr/>
              <p:nvPr/>
            </p:nvSpPr>
            <p:spPr>
              <a:xfrm>
                <a:off x="7166225" y="5223513"/>
                <a:ext cx="1968759" cy="593777"/>
              </a:xfrm>
              <a:prstGeom prst="roundRect">
                <a:avLst/>
              </a:prstGeom>
              <a:gradFill>
                <a:gsLst>
                  <a:gs pos="3000">
                    <a:srgbClr val="00FF00"/>
                  </a:gs>
                  <a:gs pos="41000">
                    <a:srgbClr val="0099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Eroding and thresholding the image</a:t>
                </a:r>
              </a:p>
            </p:txBody>
          </p:sp>
        </p:grpSp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A039FBEA-B454-5862-A8D6-C94A1A6E4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79" y="1295339"/>
              <a:ext cx="1442304" cy="1460566"/>
            </a:xfrm>
            <a:prstGeom prst="rect">
              <a:avLst/>
            </a:prstGeom>
          </p:spPr>
        </p:pic>
        <p:pic>
          <p:nvPicPr>
            <p:cNvPr id="13" name="Picture 1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73B0A3BC-2E11-AC4D-D404-931AEA506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7646" y="1275960"/>
              <a:ext cx="2161588" cy="16284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2D710BE-0E5D-644C-5CF9-3F0FA6C1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5859" y="1226616"/>
              <a:ext cx="2552694" cy="1635871"/>
            </a:xfrm>
            <a:prstGeom prst="rect">
              <a:avLst/>
            </a:prstGeom>
          </p:spPr>
        </p:pic>
        <p:pic>
          <p:nvPicPr>
            <p:cNvPr id="28" name="Picture 27" descr="Chart&#10;&#10;Description automatically generated">
              <a:extLst>
                <a:ext uri="{FF2B5EF4-FFF2-40B4-BE49-F238E27FC236}">
                  <a16:creationId xmlns:a16="http://schemas.microsoft.com/office/drawing/2014/main" id="{176F2528-D806-DA12-D3AB-BD38D226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5627" y="1261142"/>
              <a:ext cx="2109101" cy="1619442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BD2D0-0AF4-0CDC-FCF9-19D710FA6DE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4310" y="2224987"/>
              <a:ext cx="823142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725B6B-1F40-7DA5-FCAE-FB6A7E019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56097" y="2217767"/>
              <a:ext cx="24951" cy="305284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18C7AA-B3D7-79C1-9523-A2BA40074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330" y="5270613"/>
              <a:ext cx="63571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 descr="Table&#10;&#10;Description automatically generated">
              <a:extLst>
                <a:ext uri="{FF2B5EF4-FFF2-40B4-BE49-F238E27FC236}">
                  <a16:creationId xmlns:a16="http://schemas.microsoft.com/office/drawing/2014/main" id="{FEBD8FCF-C463-ADA7-6E1F-30B7704E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6873" y="4160258"/>
              <a:ext cx="1685981" cy="1619442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2E7DF25-4643-19AF-4998-193B8CAD32D5}"/>
                </a:ext>
              </a:extLst>
            </p:cNvPr>
            <p:cNvCxnSpPr>
              <a:cxnSpLocks/>
            </p:cNvCxnSpPr>
            <p:nvPr/>
          </p:nvCxnSpPr>
          <p:spPr>
            <a:xfrm>
              <a:off x="4011263" y="2197935"/>
              <a:ext cx="4572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BB7E03F-EC9A-4293-6F1F-B30DAB855F45}"/>
                </a:ext>
              </a:extLst>
            </p:cNvPr>
            <p:cNvCxnSpPr>
              <a:cxnSpLocks/>
            </p:cNvCxnSpPr>
            <p:nvPr/>
          </p:nvCxnSpPr>
          <p:spPr>
            <a:xfrm>
              <a:off x="8509438" y="2056616"/>
              <a:ext cx="516574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6EF72A26-8EAE-1282-90DB-E4A3DEDF1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05556" y="4418088"/>
              <a:ext cx="1391670" cy="1481806"/>
            </a:xfrm>
            <a:prstGeom prst="rect">
              <a:avLst/>
            </a:prstGeom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488BECF-8E79-AECF-2AED-2C4FA7FFB3D1}"/>
                </a:ext>
              </a:extLst>
            </p:cNvPr>
            <p:cNvSpPr/>
            <p:nvPr/>
          </p:nvSpPr>
          <p:spPr>
            <a:xfrm>
              <a:off x="7131904" y="5914556"/>
              <a:ext cx="1968759" cy="533833"/>
            </a:xfrm>
            <a:prstGeom prst="roundRect">
              <a:avLst/>
            </a:prstGeom>
            <a:gradFill>
              <a:gsLst>
                <a:gs pos="51000">
                  <a:schemeClr val="bg2">
                    <a:lumMod val="5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show the contour on image</a:t>
              </a:r>
            </a:p>
          </p:txBody>
        </p:sp>
        <p:pic>
          <p:nvPicPr>
            <p:cNvPr id="57" name="Picture 56" descr="A close-up of a document&#10;&#10;Description automatically generated with low confidence">
              <a:extLst>
                <a:ext uri="{FF2B5EF4-FFF2-40B4-BE49-F238E27FC236}">
                  <a16:creationId xmlns:a16="http://schemas.microsoft.com/office/drawing/2014/main" id="{000637F7-C09B-308B-B5B4-1191BB06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1760" y="4803259"/>
              <a:ext cx="1729428" cy="711464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879C103-8E52-0A19-4B88-F183F3FE6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2745" y="5158991"/>
              <a:ext cx="57594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FF041F9-EEB0-1C1F-66FF-DC97BA7B101B}"/>
                </a:ext>
              </a:extLst>
            </p:cNvPr>
            <p:cNvSpPr/>
            <p:nvPr/>
          </p:nvSpPr>
          <p:spPr>
            <a:xfrm>
              <a:off x="4743219" y="5767664"/>
              <a:ext cx="1721848" cy="593777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rgbClr val="660033"/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Sorting the boxes to their respective row and column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3EDA25D-02F5-09D6-A6C2-D9A201BA9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7226" y="5158991"/>
              <a:ext cx="57594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286C9F5-DD07-0667-19BB-BD47154EDABF}"/>
                </a:ext>
              </a:extLst>
            </p:cNvPr>
            <p:cNvSpPr/>
            <p:nvPr/>
          </p:nvSpPr>
          <p:spPr>
            <a:xfrm>
              <a:off x="4486958" y="1820193"/>
              <a:ext cx="1613409" cy="809588"/>
            </a:xfrm>
            <a:prstGeom prst="roundRect">
              <a:avLst/>
            </a:prstGeom>
            <a:gradFill>
              <a:gsLst>
                <a:gs pos="3000">
                  <a:srgbClr val="FF643F"/>
                </a:gs>
                <a:gs pos="53000">
                  <a:srgbClr val="C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Tesseract-OCR Engine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3DC9C2A-DF65-27B3-6AF6-7EF3A4E10700}"/>
                </a:ext>
              </a:extLst>
            </p:cNvPr>
            <p:cNvCxnSpPr>
              <a:cxnSpLocks/>
            </p:cNvCxnSpPr>
            <p:nvPr/>
          </p:nvCxnSpPr>
          <p:spPr>
            <a:xfrm>
              <a:off x="6126771" y="2171862"/>
              <a:ext cx="4572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1" name="3D Model 70" descr="Surface Studio">
                  <a:extLst>
                    <a:ext uri="{FF2B5EF4-FFF2-40B4-BE49-F238E27FC236}">
                      <a16:creationId xmlns:a16="http://schemas.microsoft.com/office/drawing/2014/main" id="{A8AC96D6-BC8B-4113-5B2A-E0CA3B6D64E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44756455"/>
                    </p:ext>
                  </p:extLst>
                </p:nvPr>
              </p:nvGraphicFramePr>
              <p:xfrm>
                <a:off x="170644" y="4160259"/>
                <a:ext cx="1399192" cy="1619441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1399192" cy="1619441"/>
                      </a:xfrm>
                      <a:prstGeom prst="rect">
                        <a:avLst/>
                      </a:prstGeom>
                    </am3d:spPr>
                    <am3d:camera>
                      <am3d:pos x="0" y="0" z="702397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60118" d="1000000"/>
                      <am3d:preTrans dx="5587223" dy="-15750189" dz="-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54000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9630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1" name="3D Model 70" descr="Surface Studio">
                  <a:extLst>
                    <a:ext uri="{FF2B5EF4-FFF2-40B4-BE49-F238E27FC236}">
                      <a16:creationId xmlns:a16="http://schemas.microsoft.com/office/drawing/2014/main" id="{A8AC96D6-BC8B-4113-5B2A-E0CA3B6D64E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470" y="4375390"/>
                  <a:ext cx="1399192" cy="161944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E6B9096-6FF6-AF58-5336-8F41B2E01045}"/>
                </a:ext>
              </a:extLst>
            </p:cNvPr>
            <p:cNvSpPr/>
            <p:nvPr/>
          </p:nvSpPr>
          <p:spPr>
            <a:xfrm>
              <a:off x="139430" y="5873852"/>
              <a:ext cx="1442454" cy="432114"/>
            </a:xfrm>
            <a:prstGeom prst="roundRect">
              <a:avLst/>
            </a:prstGeom>
            <a:gradFill>
              <a:gsLst>
                <a:gs pos="0">
                  <a:srgbClr val="00FFFF"/>
                </a:gs>
                <a:gs pos="53000">
                  <a:schemeClr val="bg2">
                    <a:lumMod val="10000"/>
                  </a:schemeClr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Editable file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BDAE39D3-07CF-41D1-355F-9D8953A84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252" y="4105757"/>
            <a:ext cx="1882607" cy="1648786"/>
          </a:xfrm>
          <a:prstGeom prst="rect">
            <a:avLst/>
          </a:prstGeom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E9143BF-B71A-AC4A-7857-5D04380B0E82}"/>
              </a:ext>
            </a:extLst>
          </p:cNvPr>
          <p:cNvSpPr/>
          <p:nvPr/>
        </p:nvSpPr>
        <p:spPr>
          <a:xfrm>
            <a:off x="2550135" y="5894748"/>
            <a:ext cx="2042339" cy="826724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3000">
                <a:srgbClr val="660066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Creating a dataframe of the generated OCR list and stored in .xlsx and .csv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7F83D71-4CCE-A844-0A2F-8DC577278115}"/>
              </a:ext>
            </a:extLst>
          </p:cNvPr>
          <p:cNvCxnSpPr>
            <a:cxnSpLocks/>
          </p:cNvCxnSpPr>
          <p:nvPr/>
        </p:nvCxnSpPr>
        <p:spPr>
          <a:xfrm flipH="1">
            <a:off x="4357951" y="5373604"/>
            <a:ext cx="57594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45706AD-C4EA-E357-D4B6-FEE145A5209C}"/>
              </a:ext>
            </a:extLst>
          </p:cNvPr>
          <p:cNvCxnSpPr>
            <a:cxnSpLocks/>
          </p:cNvCxnSpPr>
          <p:nvPr/>
        </p:nvCxnSpPr>
        <p:spPr>
          <a:xfrm flipH="1">
            <a:off x="1818662" y="5352248"/>
            <a:ext cx="57594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E9BBFBB-3691-CD52-0AD9-3AFE262015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193" y="4739129"/>
            <a:ext cx="1064579" cy="678268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A5FEEB-E464-AE61-2F96-4A64E482B9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41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72605C-83AD-F17F-5662-64B205231454}"/>
              </a:ext>
            </a:extLst>
          </p:cNvPr>
          <p:cNvSpPr/>
          <p:nvPr/>
        </p:nvSpPr>
        <p:spPr>
          <a:xfrm>
            <a:off x="9119581" y="6296603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232791" y="194480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 flow(Excel format) </a:t>
            </a:r>
            <a:endParaRPr lang="en-US" b="1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10FC80-D77F-305C-5C0D-7C664DA410A1}"/>
              </a:ext>
            </a:extLst>
          </p:cNvPr>
          <p:cNvGrpSpPr/>
          <p:nvPr/>
        </p:nvGrpSpPr>
        <p:grpSpPr>
          <a:xfrm>
            <a:off x="288518" y="1441747"/>
            <a:ext cx="11667760" cy="5252512"/>
            <a:chOff x="39692" y="1226616"/>
            <a:chExt cx="11667760" cy="525251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0756E31-52C3-500C-9E7B-AEE66654C78F}"/>
                </a:ext>
              </a:extLst>
            </p:cNvPr>
            <p:cNvSpPr/>
            <p:nvPr/>
          </p:nvSpPr>
          <p:spPr>
            <a:xfrm>
              <a:off x="39692" y="2781756"/>
              <a:ext cx="1442454" cy="432114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dk1">
                    <a:lumMod val="99000"/>
                    <a:satMod val="120000"/>
                    <a:shade val="78000"/>
                  </a:schemeClr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 Image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B69646-6D66-CB08-1D40-35815119B460}"/>
                </a:ext>
              </a:extLst>
            </p:cNvPr>
            <p:cNvGrpSpPr/>
            <p:nvPr/>
          </p:nvGrpSpPr>
          <p:grpSpPr>
            <a:xfrm>
              <a:off x="1569836" y="2171862"/>
              <a:ext cx="9593403" cy="4307266"/>
              <a:chOff x="-458419" y="1510024"/>
              <a:chExt cx="9593403" cy="4307266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1A877F2-B8B2-9245-4BD8-D50A4D86ACA7}"/>
                  </a:ext>
                </a:extLst>
              </p:cNvPr>
              <p:cNvSpPr/>
              <p:nvPr/>
            </p:nvSpPr>
            <p:spPr>
              <a:xfrm>
                <a:off x="218518" y="2231883"/>
                <a:ext cx="1968759" cy="320147"/>
              </a:xfrm>
              <a:prstGeom prst="roundRect">
                <a:avLst/>
              </a:prstGeom>
              <a:gradFill>
                <a:gsLst>
                  <a:gs pos="57000">
                    <a:srgbClr val="E2AC00"/>
                  </a:gs>
                  <a:gs pos="0">
                    <a:srgbClr val="FFFF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Pre-Processing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6BB5FB9-6B87-5FED-71EE-75987FAA3196}"/>
                  </a:ext>
                </a:extLst>
              </p:cNvPr>
              <p:cNvSpPr/>
              <p:nvPr/>
            </p:nvSpPr>
            <p:spPr>
              <a:xfrm>
                <a:off x="6932592" y="2239952"/>
                <a:ext cx="1968759" cy="734358"/>
              </a:xfrm>
              <a:prstGeom prst="roundRect">
                <a:avLst/>
              </a:prstGeom>
              <a:gradFill>
                <a:gsLst>
                  <a:gs pos="3000">
                    <a:srgbClr val="00FFFF"/>
                  </a:gs>
                  <a:gs pos="53000">
                    <a:srgbClr val="00206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horizontal kernel to detect and save the horizontal lines in a jpg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12AA6D5-4325-E0B6-81B2-5D75A41B9D25}"/>
                  </a:ext>
                </a:extLst>
              </p:cNvPr>
              <p:cNvSpPr/>
              <p:nvPr/>
            </p:nvSpPr>
            <p:spPr>
              <a:xfrm>
                <a:off x="4606630" y="2239952"/>
                <a:ext cx="1968759" cy="790698"/>
              </a:xfrm>
              <a:prstGeom prst="roundRect">
                <a:avLst/>
              </a:prstGeom>
              <a:gradFill>
                <a:gsLst>
                  <a:gs pos="3000">
                    <a:srgbClr val="E200E2"/>
                  </a:gs>
                  <a:gs pos="53000">
                    <a:srgbClr val="660066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vertical kernel to detect and save the vertical lines in a jpg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B298E4B-BE2F-FDA1-C61E-A2015F5BA8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458419" y="1510024"/>
                <a:ext cx="575941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473EAD0-A6CF-4A7F-C264-9C00541C3080}"/>
                  </a:ext>
                </a:extLst>
              </p:cNvPr>
              <p:cNvSpPr/>
              <p:nvPr/>
            </p:nvSpPr>
            <p:spPr>
              <a:xfrm>
                <a:off x="7166225" y="5223513"/>
                <a:ext cx="1968759" cy="593777"/>
              </a:xfrm>
              <a:prstGeom prst="roundRect">
                <a:avLst/>
              </a:prstGeom>
              <a:gradFill>
                <a:gsLst>
                  <a:gs pos="3000">
                    <a:srgbClr val="00FF00"/>
                  </a:gs>
                  <a:gs pos="41000">
                    <a:srgbClr val="0099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Eroding and thresholding the image</a:t>
                </a:r>
              </a:p>
            </p:txBody>
          </p:sp>
        </p:grpSp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A039FBEA-B454-5862-A8D6-C94A1A6E4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79" y="1295339"/>
              <a:ext cx="1442304" cy="1460566"/>
            </a:xfrm>
            <a:prstGeom prst="rect">
              <a:avLst/>
            </a:prstGeom>
          </p:spPr>
        </p:pic>
        <p:pic>
          <p:nvPicPr>
            <p:cNvPr id="13" name="Picture 1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73B0A3BC-2E11-AC4D-D404-931AEA506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7646" y="1275960"/>
              <a:ext cx="2161588" cy="16284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2D710BE-0E5D-644C-5CF9-3F0FA6C1F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5859" y="1226616"/>
              <a:ext cx="2552694" cy="1635871"/>
            </a:xfrm>
            <a:prstGeom prst="rect">
              <a:avLst/>
            </a:prstGeom>
          </p:spPr>
        </p:pic>
        <p:pic>
          <p:nvPicPr>
            <p:cNvPr id="28" name="Picture 27" descr="Chart&#10;&#10;Description automatically generated">
              <a:extLst>
                <a:ext uri="{FF2B5EF4-FFF2-40B4-BE49-F238E27FC236}">
                  <a16:creationId xmlns:a16="http://schemas.microsoft.com/office/drawing/2014/main" id="{176F2528-D806-DA12-D3AB-BD38D226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5627" y="1261142"/>
              <a:ext cx="2109101" cy="1619442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7BD2D0-0AF4-0CDC-FCF9-19D710FA6DE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4310" y="2224987"/>
              <a:ext cx="823142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725B6B-1F40-7DA5-FCAE-FB6A7E019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56097" y="2217767"/>
              <a:ext cx="24951" cy="305284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18C7AA-B3D7-79C1-9523-A2BA40074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5330" y="5270613"/>
              <a:ext cx="63571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 descr="Table&#10;&#10;Description automatically generated">
              <a:extLst>
                <a:ext uri="{FF2B5EF4-FFF2-40B4-BE49-F238E27FC236}">
                  <a16:creationId xmlns:a16="http://schemas.microsoft.com/office/drawing/2014/main" id="{FEBD8FCF-C463-ADA7-6E1F-30B7704E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6873" y="4160258"/>
              <a:ext cx="1685981" cy="1619442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2E7DF25-4643-19AF-4998-193B8CAD32D5}"/>
                </a:ext>
              </a:extLst>
            </p:cNvPr>
            <p:cNvCxnSpPr>
              <a:cxnSpLocks/>
            </p:cNvCxnSpPr>
            <p:nvPr/>
          </p:nvCxnSpPr>
          <p:spPr>
            <a:xfrm>
              <a:off x="4011263" y="2197935"/>
              <a:ext cx="4572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BB7E03F-EC9A-4293-6F1F-B30DAB855F45}"/>
                </a:ext>
              </a:extLst>
            </p:cNvPr>
            <p:cNvCxnSpPr>
              <a:cxnSpLocks/>
            </p:cNvCxnSpPr>
            <p:nvPr/>
          </p:nvCxnSpPr>
          <p:spPr>
            <a:xfrm>
              <a:off x="8509438" y="2056616"/>
              <a:ext cx="516574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A picture containing text, device&#10;&#10;Description automatically generated">
              <a:extLst>
                <a:ext uri="{FF2B5EF4-FFF2-40B4-BE49-F238E27FC236}">
                  <a16:creationId xmlns:a16="http://schemas.microsoft.com/office/drawing/2014/main" id="{6EF72A26-8EAE-1282-90DB-E4A3DEDF1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05556" y="4418088"/>
              <a:ext cx="1391670" cy="1481806"/>
            </a:xfrm>
            <a:prstGeom prst="rect">
              <a:avLst/>
            </a:prstGeom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488BECF-8E79-AECF-2AED-2C4FA7FFB3D1}"/>
                </a:ext>
              </a:extLst>
            </p:cNvPr>
            <p:cNvSpPr/>
            <p:nvPr/>
          </p:nvSpPr>
          <p:spPr>
            <a:xfrm>
              <a:off x="7131904" y="5914556"/>
              <a:ext cx="1968759" cy="533833"/>
            </a:xfrm>
            <a:prstGeom prst="roundRect">
              <a:avLst/>
            </a:prstGeom>
            <a:gradFill>
              <a:gsLst>
                <a:gs pos="51000">
                  <a:schemeClr val="bg2">
                    <a:lumMod val="50000"/>
                  </a:schemeClr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show the contour on image</a:t>
              </a:r>
            </a:p>
          </p:txBody>
        </p:sp>
        <p:pic>
          <p:nvPicPr>
            <p:cNvPr id="57" name="Picture 56" descr="A close-up of a document&#10;&#10;Description automatically generated with low confidence">
              <a:extLst>
                <a:ext uri="{FF2B5EF4-FFF2-40B4-BE49-F238E27FC236}">
                  <a16:creationId xmlns:a16="http://schemas.microsoft.com/office/drawing/2014/main" id="{000637F7-C09B-308B-B5B4-1191BB06B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1760" y="4803259"/>
              <a:ext cx="1729428" cy="711464"/>
            </a:xfrm>
            <a:prstGeom prst="rect">
              <a:avLst/>
            </a:prstGeom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879C103-8E52-0A19-4B88-F183F3FE6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2745" y="5158991"/>
              <a:ext cx="57594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FF041F9-EEB0-1C1F-66FF-DC97BA7B101B}"/>
                </a:ext>
              </a:extLst>
            </p:cNvPr>
            <p:cNvSpPr/>
            <p:nvPr/>
          </p:nvSpPr>
          <p:spPr>
            <a:xfrm>
              <a:off x="4743219" y="5767664"/>
              <a:ext cx="1721848" cy="593777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rgbClr val="660033"/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Sorting the boxes to their respective row and column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3EDA25D-02F5-09D6-A6C2-D9A201BA9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7226" y="5158991"/>
              <a:ext cx="57594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286C9F5-DD07-0667-19BB-BD47154EDABF}"/>
                </a:ext>
              </a:extLst>
            </p:cNvPr>
            <p:cNvSpPr/>
            <p:nvPr/>
          </p:nvSpPr>
          <p:spPr>
            <a:xfrm>
              <a:off x="4486958" y="1820193"/>
              <a:ext cx="1613409" cy="809588"/>
            </a:xfrm>
            <a:prstGeom prst="roundRect">
              <a:avLst/>
            </a:prstGeom>
            <a:gradFill>
              <a:gsLst>
                <a:gs pos="3000">
                  <a:srgbClr val="FF643F"/>
                </a:gs>
                <a:gs pos="53000">
                  <a:srgbClr val="C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Tesseract-OCR Engine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3DC9C2A-DF65-27B3-6AF6-7EF3A4E10700}"/>
                </a:ext>
              </a:extLst>
            </p:cNvPr>
            <p:cNvCxnSpPr>
              <a:cxnSpLocks/>
            </p:cNvCxnSpPr>
            <p:nvPr/>
          </p:nvCxnSpPr>
          <p:spPr>
            <a:xfrm>
              <a:off x="6126771" y="2171862"/>
              <a:ext cx="4572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1" name="3D Model 70" descr="Surface Studio">
                  <a:extLst>
                    <a:ext uri="{FF2B5EF4-FFF2-40B4-BE49-F238E27FC236}">
                      <a16:creationId xmlns:a16="http://schemas.microsoft.com/office/drawing/2014/main" id="{A8AC96D6-BC8B-4113-5B2A-E0CA3B6D64E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0644" y="4160259"/>
                <a:ext cx="1399192" cy="1619441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1399192" cy="1619441"/>
                      </a:xfrm>
                      <a:prstGeom prst="rect">
                        <a:avLst/>
                      </a:prstGeom>
                    </am3d:spPr>
                    <am3d:camera>
                      <am3d:pos x="0" y="0" z="70239771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60118" d="1000000"/>
                      <am3d:preTrans dx="5587223" dy="-15750189" dz="-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5400000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96302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1" name="3D Model 70" descr="Surface Studio">
                  <a:extLst>
                    <a:ext uri="{FF2B5EF4-FFF2-40B4-BE49-F238E27FC236}">
                      <a16:creationId xmlns:a16="http://schemas.microsoft.com/office/drawing/2014/main" id="{A8AC96D6-BC8B-4113-5B2A-E0CA3B6D64E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470" y="4375390"/>
                  <a:ext cx="1399192" cy="161944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E6B9096-6FF6-AF58-5336-8F41B2E01045}"/>
                </a:ext>
              </a:extLst>
            </p:cNvPr>
            <p:cNvSpPr/>
            <p:nvPr/>
          </p:nvSpPr>
          <p:spPr>
            <a:xfrm>
              <a:off x="139430" y="5873852"/>
              <a:ext cx="1442454" cy="432114"/>
            </a:xfrm>
            <a:prstGeom prst="roundRect">
              <a:avLst/>
            </a:prstGeom>
            <a:gradFill>
              <a:gsLst>
                <a:gs pos="0">
                  <a:srgbClr val="00FFFF"/>
                </a:gs>
                <a:gs pos="53000">
                  <a:schemeClr val="bg2">
                    <a:lumMod val="10000"/>
                  </a:schemeClr>
                </a:gs>
              </a:gsLst>
            </a:gra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Editable file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BDAE39D3-07CF-41D1-355F-9D8953A84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6252" y="4105757"/>
            <a:ext cx="1882607" cy="1648786"/>
          </a:xfrm>
          <a:prstGeom prst="rect">
            <a:avLst/>
          </a:prstGeom>
        </p:spPr>
      </p:pic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E9143BF-B71A-AC4A-7857-5D04380B0E82}"/>
              </a:ext>
            </a:extLst>
          </p:cNvPr>
          <p:cNvSpPr/>
          <p:nvPr/>
        </p:nvSpPr>
        <p:spPr>
          <a:xfrm>
            <a:off x="2550135" y="5894748"/>
            <a:ext cx="2042339" cy="826724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3000">
                <a:srgbClr val="660066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Creating a dataframe of the generated OCR list and stored in .xlsx and .csv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7F83D71-4CCE-A844-0A2F-8DC577278115}"/>
              </a:ext>
            </a:extLst>
          </p:cNvPr>
          <p:cNvCxnSpPr>
            <a:cxnSpLocks/>
          </p:cNvCxnSpPr>
          <p:nvPr/>
        </p:nvCxnSpPr>
        <p:spPr>
          <a:xfrm flipH="1">
            <a:off x="4357951" y="5373604"/>
            <a:ext cx="57594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45706AD-C4EA-E357-D4B6-FEE145A5209C}"/>
              </a:ext>
            </a:extLst>
          </p:cNvPr>
          <p:cNvCxnSpPr>
            <a:cxnSpLocks/>
          </p:cNvCxnSpPr>
          <p:nvPr/>
        </p:nvCxnSpPr>
        <p:spPr>
          <a:xfrm flipH="1">
            <a:off x="1818662" y="5352248"/>
            <a:ext cx="57594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02037D3-F079-A359-169E-7A70DC5A9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300" y="4754645"/>
            <a:ext cx="1041532" cy="662752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95B442A-533E-8718-4F0D-A2CD03F469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81141" y="10281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44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 fontScale="92500"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 flow (Handwritten text)</a:t>
            </a:r>
            <a:endParaRPr lang="en-US" sz="4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2605C-83AD-F17F-5662-64B205231454}"/>
              </a:ext>
            </a:extLst>
          </p:cNvPr>
          <p:cNvSpPr/>
          <p:nvPr/>
        </p:nvSpPr>
        <p:spPr>
          <a:xfrm>
            <a:off x="9227095" y="6236493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63F0265-5C77-E5F4-E29B-F64C23C4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E44797E-5A6E-0A56-FAF9-00EF1C46D221}"/>
              </a:ext>
            </a:extLst>
          </p:cNvPr>
          <p:cNvSpPr txBox="1">
            <a:spLocks/>
          </p:cNvSpPr>
          <p:nvPr/>
        </p:nvSpPr>
        <p:spPr>
          <a:xfrm>
            <a:off x="10578353" y="6700972"/>
            <a:ext cx="411969" cy="234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C00377-489B-40EC-B059-26BDDD2E89B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77F61D-271C-F249-F7E4-2DB9C101190D}"/>
              </a:ext>
            </a:extLst>
          </p:cNvPr>
          <p:cNvSpPr/>
          <p:nvPr/>
        </p:nvSpPr>
        <p:spPr>
          <a:xfrm>
            <a:off x="513183" y="1623526"/>
            <a:ext cx="1574643" cy="1196165"/>
          </a:xfrm>
          <a:prstGeom prst="roundRect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bg2">
                  <a:lumMod val="25000"/>
                </a:schemeClr>
              </a:gs>
              <a:gs pos="100000">
                <a:srgbClr val="002060"/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the images to documents Border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64A86B-4E78-AC04-0E17-BA2C2BFCEC9C}"/>
              </a:ext>
            </a:extLst>
          </p:cNvPr>
          <p:cNvSpPr/>
          <p:nvPr/>
        </p:nvSpPr>
        <p:spPr>
          <a:xfrm>
            <a:off x="3376767" y="1537857"/>
            <a:ext cx="1411976" cy="97207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and crop the all Documents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550CDD-9548-A204-7ACF-290D30FAA1BB}"/>
              </a:ext>
            </a:extLst>
          </p:cNvPr>
          <p:cNvSpPr/>
          <p:nvPr/>
        </p:nvSpPr>
        <p:spPr>
          <a:xfrm>
            <a:off x="9342979" y="4661507"/>
            <a:ext cx="1725293" cy="515430"/>
          </a:xfrm>
          <a:prstGeom prst="round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Tesseract(OCR)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41FCF3-4406-2E8B-F3E1-DB7BF35794A5}"/>
              </a:ext>
            </a:extLst>
          </p:cNvPr>
          <p:cNvSpPr/>
          <p:nvPr/>
        </p:nvSpPr>
        <p:spPr>
          <a:xfrm>
            <a:off x="3638187" y="4531170"/>
            <a:ext cx="1725293" cy="515430"/>
          </a:xfrm>
          <a:prstGeom prst="round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HTR using TF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69EE449-D9D3-6C62-038C-6EDB07227449}"/>
              </a:ext>
            </a:extLst>
          </p:cNvPr>
          <p:cNvSpPr/>
          <p:nvPr/>
        </p:nvSpPr>
        <p:spPr>
          <a:xfrm>
            <a:off x="5848815" y="1503276"/>
            <a:ext cx="1411975" cy="788067"/>
          </a:xfrm>
          <a:prstGeom prst="roundRect">
            <a:avLst/>
          </a:prstGeom>
          <a:gradFill>
            <a:gsLst>
              <a:gs pos="0">
                <a:srgbClr val="FF6969"/>
              </a:gs>
              <a:gs pos="47000">
                <a:srgbClr val="FF0000"/>
              </a:gs>
              <a:gs pos="94000">
                <a:srgbClr val="660033"/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 word images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30FB6EA-CA32-0803-34BB-D890F2D91FB2}"/>
              </a:ext>
            </a:extLst>
          </p:cNvPr>
          <p:cNvSpPr/>
          <p:nvPr/>
        </p:nvSpPr>
        <p:spPr>
          <a:xfrm>
            <a:off x="6197132" y="5452220"/>
            <a:ext cx="2115710" cy="921794"/>
          </a:xfrm>
          <a:prstGeom prst="roundRect">
            <a:avLst/>
          </a:prstGeom>
          <a:gradFill>
            <a:gsLst>
              <a:gs pos="54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Concatenate the inferred words to from the whole text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6E9B8324-4E45-6ADE-654C-119B1E58A89F}"/>
              </a:ext>
            </a:extLst>
          </p:cNvPr>
          <p:cNvSpPr/>
          <p:nvPr/>
        </p:nvSpPr>
        <p:spPr>
          <a:xfrm>
            <a:off x="5496947" y="3133993"/>
            <a:ext cx="2115710" cy="1503417"/>
          </a:xfrm>
          <a:prstGeom prst="diamond">
            <a:avLst/>
          </a:prstGeom>
          <a:gradFill>
            <a:gsLst>
              <a:gs pos="43000">
                <a:srgbClr val="00FFFF"/>
              </a:gs>
              <a:gs pos="100000">
                <a:srgbClr val="002060"/>
              </a:gs>
            </a:gsLst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word  image is handwritten or not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00102BA-8739-53A4-115E-69C776C488BF}"/>
              </a:ext>
            </a:extLst>
          </p:cNvPr>
          <p:cNvCxnSpPr>
            <a:cxnSpLocks/>
          </p:cNvCxnSpPr>
          <p:nvPr/>
        </p:nvCxnSpPr>
        <p:spPr>
          <a:xfrm>
            <a:off x="4402351" y="5098862"/>
            <a:ext cx="1725293" cy="814255"/>
          </a:xfrm>
          <a:prstGeom prst="bentConnector3">
            <a:avLst>
              <a:gd name="adj1" fmla="val -296"/>
            </a:avLst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CF8AEDB-DF05-7D68-DF0B-CB01E91DDBA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612657" y="3885702"/>
            <a:ext cx="2652812" cy="706922"/>
          </a:xfrm>
          <a:prstGeom prst="bentConnector3">
            <a:avLst>
              <a:gd name="adj1" fmla="val 99945"/>
            </a:avLst>
          </a:prstGeom>
          <a:ln w="3810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E881FB-A4A7-0995-F555-2AA84FB10D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2333" y="5254442"/>
            <a:ext cx="1883137" cy="641084"/>
          </a:xfrm>
          <a:prstGeom prst="bentConnector3">
            <a:avLst>
              <a:gd name="adj1" fmla="val -44"/>
            </a:avLst>
          </a:prstGeom>
          <a:ln w="3810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4B454F-D90A-A7AD-8D2C-FE61813214E5}"/>
              </a:ext>
            </a:extLst>
          </p:cNvPr>
          <p:cNvCxnSpPr>
            <a:cxnSpLocks/>
          </p:cNvCxnSpPr>
          <p:nvPr/>
        </p:nvCxnSpPr>
        <p:spPr>
          <a:xfrm>
            <a:off x="2166520" y="1920199"/>
            <a:ext cx="1131553" cy="0"/>
          </a:xfrm>
          <a:prstGeom prst="straightConnector1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8FECEA-7638-FFB8-F816-5F5A01C1EEAF}"/>
              </a:ext>
            </a:extLst>
          </p:cNvPr>
          <p:cNvCxnSpPr>
            <a:cxnSpLocks/>
          </p:cNvCxnSpPr>
          <p:nvPr/>
        </p:nvCxnSpPr>
        <p:spPr>
          <a:xfrm>
            <a:off x="4878146" y="1920199"/>
            <a:ext cx="970669" cy="0"/>
          </a:xfrm>
          <a:prstGeom prst="straightConnector1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D41034-DDCB-0F7C-2563-8D1C98C41D3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554802" y="2325924"/>
            <a:ext cx="0" cy="808069"/>
          </a:xfrm>
          <a:prstGeom prst="straightConnector1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F2AA8FB-1F87-AA70-1F79-8F02768B2B96}"/>
              </a:ext>
            </a:extLst>
          </p:cNvPr>
          <p:cNvSpPr/>
          <p:nvPr/>
        </p:nvSpPr>
        <p:spPr>
          <a:xfrm>
            <a:off x="9497426" y="6623467"/>
            <a:ext cx="1536085" cy="234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91508F8-ED08-6245-42C3-C98777DEEE79}"/>
              </a:ext>
            </a:extLst>
          </p:cNvPr>
          <p:cNvSpPr/>
          <p:nvPr/>
        </p:nvSpPr>
        <p:spPr>
          <a:xfrm>
            <a:off x="501744" y="3651378"/>
            <a:ext cx="1424787" cy="299877"/>
          </a:xfrm>
          <a:prstGeom prst="roundRect">
            <a:avLst/>
          </a:prstGeom>
          <a:gradFill flip="none" rotWithShape="1">
            <a:gsLst>
              <a:gs pos="0">
                <a:srgbClr val="009900"/>
              </a:gs>
              <a:gs pos="48000">
                <a:srgbClr val="00B050"/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B0646E-1D03-E95F-3136-614ADB1887B1}"/>
              </a:ext>
            </a:extLst>
          </p:cNvPr>
          <p:cNvSpPr/>
          <p:nvPr/>
        </p:nvSpPr>
        <p:spPr>
          <a:xfrm>
            <a:off x="9256488" y="6269507"/>
            <a:ext cx="1903004" cy="308426"/>
          </a:xfrm>
          <a:prstGeom prst="roundRect">
            <a:avLst/>
          </a:prstGeom>
          <a:gradFill>
            <a:gsLst>
              <a:gs pos="0">
                <a:srgbClr val="FFFF00"/>
              </a:gs>
              <a:gs pos="99000">
                <a:srgbClr val="FFC000"/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0DBBC71-F974-127B-29ED-59D33B2C1C4D}"/>
              </a:ext>
            </a:extLst>
          </p:cNvPr>
          <p:cNvCxnSpPr>
            <a:stCxn id="20" idx="2"/>
            <a:endCxn id="37" idx="1"/>
          </p:cNvCxnSpPr>
          <p:nvPr/>
        </p:nvCxnSpPr>
        <p:spPr>
          <a:xfrm rot="16200000" flipH="1">
            <a:off x="8230884" y="5398116"/>
            <a:ext cx="49706" cy="2001501"/>
          </a:xfrm>
          <a:prstGeom prst="bentConnector2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C818E3E-5ECA-C4E6-A501-6991D2598C6E}"/>
              </a:ext>
            </a:extLst>
          </p:cNvPr>
          <p:cNvSpPr txBox="1"/>
          <p:nvPr/>
        </p:nvSpPr>
        <p:spPr>
          <a:xfrm>
            <a:off x="5046447" y="3301500"/>
            <a:ext cx="97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1E75F6-C063-0C4A-24CC-77CF4F43A1B8}"/>
              </a:ext>
            </a:extLst>
          </p:cNvPr>
          <p:cNvSpPr txBox="1"/>
          <p:nvPr/>
        </p:nvSpPr>
        <p:spPr>
          <a:xfrm>
            <a:off x="9184989" y="3301500"/>
            <a:ext cx="97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47A4136-4EED-976C-0680-B55DAC102B6B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414139" y="3885702"/>
            <a:ext cx="1082808" cy="590750"/>
          </a:xfrm>
          <a:prstGeom prst="bentConnector3">
            <a:avLst>
              <a:gd name="adj1" fmla="val 883"/>
            </a:avLst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B9AC769-573A-380B-BEBF-3146326733B3}"/>
              </a:ext>
            </a:extLst>
          </p:cNvPr>
          <p:cNvCxnSpPr>
            <a:cxnSpLocks/>
          </p:cNvCxnSpPr>
          <p:nvPr/>
        </p:nvCxnSpPr>
        <p:spPr>
          <a:xfrm flipV="1">
            <a:off x="1204844" y="2875339"/>
            <a:ext cx="18585" cy="662565"/>
          </a:xfrm>
          <a:prstGeom prst="straightConnector1">
            <a:avLst/>
          </a:prstGeom>
          <a:ln w="38100">
            <a:solidFill>
              <a:srgbClr val="CC006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Slide Number Placeholder 5">
            <a:extLst>
              <a:ext uri="{FF2B5EF4-FFF2-40B4-BE49-F238E27FC236}">
                <a16:creationId xmlns:a16="http://schemas.microsoft.com/office/drawing/2014/main" id="{E4DF1EAC-53C3-01E0-3EC1-799F368A93E3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71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164704" y="205682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 fontScale="92500" lnSpcReduction="20000"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Dataset: Number of Handwritten letters</a:t>
            </a:r>
            <a:endParaRPr lang="en-US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976E1-1A9E-2B7C-78E3-FF3213B9B75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615C24E-51F7-90E2-235B-0BA03979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836FBE-8F7E-7225-F799-36A9B8B86E14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DE55A-C660-1EC4-5D65-339DEE7E7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60" y="1651518"/>
            <a:ext cx="9064582" cy="50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89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164704" y="205682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Prediction of handwritten letters</a:t>
            </a:r>
            <a:endParaRPr lang="en-US" sz="48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976E1-1A9E-2B7C-78E3-FF3213B9B75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615C24E-51F7-90E2-235B-0BA03979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836FBE-8F7E-7225-F799-36A9B8B86E14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FECFF-26A7-B7C1-97FE-2466508C5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326" y="1667750"/>
            <a:ext cx="5686425" cy="2009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135DF-F240-FADD-DBBB-743165CDD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619" y="3808055"/>
            <a:ext cx="56959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56F7E2-D991-C440-0298-8A153DC759BC}"/>
              </a:ext>
            </a:extLst>
          </p:cNvPr>
          <p:cNvSpPr/>
          <p:nvPr/>
        </p:nvSpPr>
        <p:spPr>
          <a:xfrm>
            <a:off x="0" y="2644170"/>
            <a:ext cx="121919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0"/>
                <a:gradFill>
                  <a:gsLst>
                    <a:gs pos="14000">
                      <a:srgbClr val="002060"/>
                    </a:gs>
                    <a:gs pos="100000">
                      <a:srgbClr val="00FFF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40A04050005020304" pitchFamily="18" charset="0"/>
                <a:cs typeface="Aldhabi" panose="01000000000000000000" pitchFamily="2" charset="-78"/>
              </a:rPr>
              <a:t>Tools, Techniques, Hardware and Software Requirements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A3E13A-C5BA-3F96-4FA4-6FD26F40DA6E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164704" y="205682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 fontScale="92500"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Hardware and Software Requirements</a:t>
            </a:r>
            <a:endParaRPr lang="en-US" sz="48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4B2089-DB8C-10B1-3B1A-3BCD60C581E3}"/>
              </a:ext>
            </a:extLst>
          </p:cNvPr>
          <p:cNvSpPr txBox="1">
            <a:spLocks/>
          </p:cNvSpPr>
          <p:nvPr/>
        </p:nvSpPr>
        <p:spPr>
          <a:xfrm>
            <a:off x="1243779" y="1619963"/>
            <a:ext cx="10064923" cy="5032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H/W Requirements:</a:t>
            </a:r>
            <a:endParaRPr lang="en-US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Processor: Any Processor above 500MHz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RAM: 8.00 GB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device: Standard Keyboard and Mouse.</a:t>
            </a:r>
          </a:p>
          <a:p>
            <a:pPr marL="800100" lvl="1" indent="-342900">
              <a:lnSpc>
                <a:spcPct val="107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type: 64-bit operating system, x32-based processor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S/W Requirements:</a:t>
            </a: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system: Windows, MacOS or Linux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Programming: Anaconda Navigator and Jupyter notebook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976E1-1A9E-2B7C-78E3-FF3213B9B75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D615C24E-51F7-90E2-235B-0BA03979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836FBE-8F7E-7225-F799-36A9B8B86E14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13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Installation Requirements</a:t>
            </a:r>
            <a:endParaRPr lang="en-US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1F93C-074F-4E94-73B5-65E88D6B622D}"/>
              </a:ext>
            </a:extLst>
          </p:cNvPr>
          <p:cNvSpPr txBox="1"/>
          <p:nvPr/>
        </p:nvSpPr>
        <p:spPr>
          <a:xfrm>
            <a:off x="1962186" y="1765625"/>
            <a:ext cx="7676336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environment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Imutils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EasyOCR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9022DE-CAEF-06C8-ACA8-EDCA25EA5D16}"/>
              </a:ext>
            </a:extLst>
          </p:cNvPr>
          <p:cNvSpPr/>
          <p:nvPr/>
        </p:nvSpPr>
        <p:spPr>
          <a:xfrm>
            <a:off x="9143999" y="6270171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B681322-1F49-4FC5-934D-FDC2EF9A3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FA7227-E4E9-4F39-1C38-7857983F0CF2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1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56F7E2-D991-C440-0298-8A153DC759BC}"/>
              </a:ext>
            </a:extLst>
          </p:cNvPr>
          <p:cNvSpPr/>
          <p:nvPr/>
        </p:nvSpPr>
        <p:spPr>
          <a:xfrm>
            <a:off x="2062163" y="2828835"/>
            <a:ext cx="80676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gradFill>
                  <a:gsLst>
                    <a:gs pos="14000">
                      <a:srgbClr val="002060"/>
                    </a:gs>
                    <a:gs pos="100000">
                      <a:srgbClr val="00FFF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40A04050005020304" pitchFamily="18" charset="0"/>
                <a:cs typeface="Aldhabi" panose="01000000000000000000" pitchFamily="2" charset="-78"/>
              </a:rPr>
              <a:t>OUTPUTS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725BA30-BD7E-0B40-68A6-E811DF91BB75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7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Output 1</a:t>
            </a:r>
            <a:endParaRPr lang="en-US" sz="48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14F24-A039-3E65-662C-9F5181D4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" y="2544162"/>
            <a:ext cx="4021805" cy="3292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FFA720-99CA-D7B7-9B7F-0E602152B1B1}"/>
              </a:ext>
            </a:extLst>
          </p:cNvPr>
          <p:cNvSpPr txBox="1"/>
          <p:nvPr/>
        </p:nvSpPr>
        <p:spPr>
          <a:xfrm>
            <a:off x="8097728" y="3360291"/>
            <a:ext cx="34803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FIND</a:t>
            </a:r>
          </a:p>
          <a:p>
            <a:r>
              <a:rPr lang="en-US" sz="2400" dirty="0"/>
              <a:t>THIS VIDEO</a:t>
            </a:r>
          </a:p>
          <a:p>
            <a:r>
              <a:rPr lang="en-US" sz="2400" dirty="0"/>
              <a:t>HELPFUL</a:t>
            </a:r>
          </a:p>
          <a:p>
            <a:r>
              <a:rPr lang="en-US" sz="2400" dirty="0"/>
              <a:t>PLEASE</a:t>
            </a:r>
          </a:p>
          <a:p>
            <a:r>
              <a:rPr lang="en-US" sz="2400" dirty="0"/>
              <a:t>GiVE iT A</a:t>
            </a:r>
          </a:p>
          <a:p>
            <a:r>
              <a:rPr lang="en-US" sz="2400" dirty="0"/>
              <a:t>LIKE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61E8B-AA9A-6456-C67B-9FEA5048ACB8}"/>
              </a:ext>
            </a:extLst>
          </p:cNvPr>
          <p:cNvCxnSpPr/>
          <p:nvPr/>
        </p:nvCxnSpPr>
        <p:spPr>
          <a:xfrm>
            <a:off x="4635759" y="4190270"/>
            <a:ext cx="292048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ADC771-D11A-C529-BB0B-E3A9B448F378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548F6-E85B-7FCC-4CCC-09C780D8C4BC}"/>
              </a:ext>
            </a:extLst>
          </p:cNvPr>
          <p:cNvSpPr txBox="1"/>
          <p:nvPr/>
        </p:nvSpPr>
        <p:spPr>
          <a:xfrm>
            <a:off x="1710455" y="5947005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 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DD6E-FE64-49EB-62C6-6759C44BB078}"/>
              </a:ext>
            </a:extLst>
          </p:cNvPr>
          <p:cNvSpPr txBox="1"/>
          <p:nvPr/>
        </p:nvSpPr>
        <p:spPr>
          <a:xfrm>
            <a:off x="7741865" y="5836379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Text Format (Output)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EC75A13-14C2-F9D2-7079-38D84A4A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B05CA8-FBFC-BBA5-B09E-971FFBFEC964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069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CDAEF-F7AE-4395-9A0D-CA21D82DC735}"/>
              </a:ext>
            </a:extLst>
          </p:cNvPr>
          <p:cNvSpPr/>
          <p:nvPr/>
        </p:nvSpPr>
        <p:spPr>
          <a:xfrm>
            <a:off x="3131" y="0"/>
            <a:ext cx="3150705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443C54-E418-49E7-AA0A-1D5D7D74FF5E}"/>
              </a:ext>
            </a:extLst>
          </p:cNvPr>
          <p:cNvSpPr txBox="1"/>
          <p:nvPr/>
        </p:nvSpPr>
        <p:spPr>
          <a:xfrm>
            <a:off x="302672" y="2790264"/>
            <a:ext cx="2445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Content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765B6A6-7279-4B36-83A3-8604900A60C4}"/>
              </a:ext>
            </a:extLst>
          </p:cNvPr>
          <p:cNvGrpSpPr/>
          <p:nvPr/>
        </p:nvGrpSpPr>
        <p:grpSpPr>
          <a:xfrm>
            <a:off x="3461828" y="315106"/>
            <a:ext cx="4558210" cy="590142"/>
            <a:chOff x="5228670" y="331304"/>
            <a:chExt cx="5906123" cy="7647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37CB23-CEB2-4FEA-ADD9-DD7227E94C61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8A03A79-9503-4DB6-80D8-C643088FF83F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F75D226B-FB42-4F98-9983-DA8A9FC7C65D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44000">
                      <a:schemeClr val="accent1">
                        <a:shade val="30000"/>
                        <a:satMod val="115000"/>
                      </a:schemeClr>
                    </a:gs>
                    <a:gs pos="100000">
                      <a:srgbClr val="00FFFF"/>
                    </a:gs>
                  </a:gsLst>
                  <a:lin ang="81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9AEA67C-F0B6-4CC6-B7E7-D6986B1DD36D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B6DFA3-B3B0-4E21-A584-652C9C4C6184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chemeClr val="accent1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01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2E7900-7C11-4195-B94F-2EEC8BBF12D8}"/>
                </a:ext>
              </a:extLst>
            </p:cNvPr>
            <p:cNvSpPr txBox="1"/>
            <p:nvPr/>
          </p:nvSpPr>
          <p:spPr>
            <a:xfrm>
              <a:off x="7000116" y="463672"/>
              <a:ext cx="4134677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Introduction 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528E8F4-2708-44C8-A74E-819D67C00D1F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800C3F8-186B-4E93-A820-015BC153BCA9}"/>
              </a:ext>
            </a:extLst>
          </p:cNvPr>
          <p:cNvGrpSpPr/>
          <p:nvPr/>
        </p:nvGrpSpPr>
        <p:grpSpPr>
          <a:xfrm>
            <a:off x="3461828" y="1903800"/>
            <a:ext cx="4558210" cy="590142"/>
            <a:chOff x="5228670" y="331304"/>
            <a:chExt cx="5906122" cy="76470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E90D42E-784A-468D-9B18-B25510D9B065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8341EB1-9551-4BC4-A9E5-DC96C166A17A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FC699EDC-06A8-4613-9BB9-F99F2752EF62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9000">
                      <a:srgbClr val="660033"/>
                    </a:gs>
                    <a:gs pos="100000">
                      <a:srgbClr val="FF0000"/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64DE82D-E3C9-4C4E-B2D1-6D78E8CFBF8F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CDF1FF7-4567-4A04-B4E7-23908369640F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CC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03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E798261-718F-480A-8998-11E252A2C386}"/>
                </a:ext>
              </a:extLst>
            </p:cNvPr>
            <p:cNvSpPr txBox="1"/>
            <p:nvPr/>
          </p:nvSpPr>
          <p:spPr>
            <a:xfrm>
              <a:off x="7000114" y="451763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Significances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4F9A160-C5B3-4E17-AB27-FC57D2B19CAA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8256811-15DC-4560-9B65-B46D71B63E84}"/>
              </a:ext>
            </a:extLst>
          </p:cNvPr>
          <p:cNvGrpSpPr/>
          <p:nvPr/>
        </p:nvGrpSpPr>
        <p:grpSpPr>
          <a:xfrm>
            <a:off x="3461829" y="2738259"/>
            <a:ext cx="4588333" cy="590142"/>
            <a:chOff x="5228670" y="331304"/>
            <a:chExt cx="5945153" cy="7647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5A742D5-F9C2-47CE-A366-6D7B61B9AD09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180CCE4-3E62-46AD-A17A-68A90F3A0F2D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3E3A742C-0ACC-476C-B060-0F3D7C29BED2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5000">
                      <a:schemeClr val="tx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8FD2331B-5A01-4436-83BA-7DC3845CE3AB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10FF3EF-3D5E-490A-9103-2A97F7581056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04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50D53F-4DD8-4719-ACBF-261FD53274F9}"/>
                </a:ext>
              </a:extLst>
            </p:cNvPr>
            <p:cNvSpPr txBox="1"/>
            <p:nvPr/>
          </p:nvSpPr>
          <p:spPr>
            <a:xfrm>
              <a:off x="7039145" y="463832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Methodology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C63858D-D42D-4994-A73D-F0F4259A821D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B3C4F2F-4622-4C89-AF50-6C619B33A817}"/>
              </a:ext>
            </a:extLst>
          </p:cNvPr>
          <p:cNvGrpSpPr/>
          <p:nvPr/>
        </p:nvGrpSpPr>
        <p:grpSpPr>
          <a:xfrm>
            <a:off x="3461829" y="3559704"/>
            <a:ext cx="5576337" cy="787257"/>
            <a:chOff x="5228670" y="331304"/>
            <a:chExt cx="7225321" cy="102011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90365C6-ADA3-4D8E-8D44-F86D2F1A3F16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329E755D-07D6-4E1A-9C23-197C53E8B3EE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12C35020-BB77-44F2-95F4-EDE38EFAAD7E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12000">
                      <a:schemeClr val="accent5">
                        <a:lumMod val="50000"/>
                      </a:schemeClr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4F0492B6-4BFB-47A8-A092-DEA478BA83D8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AE8496C-014C-41C4-AAE6-52592D7E76E4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chemeClr val="accent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05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FB4191C-5B18-4E65-BAF0-CB0591F28970}"/>
                </a:ext>
              </a:extLst>
            </p:cNvPr>
            <p:cNvSpPr txBox="1"/>
            <p:nvPr/>
          </p:nvSpPr>
          <p:spPr>
            <a:xfrm>
              <a:off x="7039145" y="470710"/>
              <a:ext cx="5414846" cy="880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Tools, Techniques, Hardware and Software requirements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DFB6E91-E90B-4D32-A0AA-A5A712382E19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CB0349-2E16-4D92-B09A-D3988A78E90A}"/>
              </a:ext>
            </a:extLst>
          </p:cNvPr>
          <p:cNvGrpSpPr/>
          <p:nvPr/>
        </p:nvGrpSpPr>
        <p:grpSpPr>
          <a:xfrm>
            <a:off x="3461826" y="4396518"/>
            <a:ext cx="4823546" cy="590142"/>
            <a:chOff x="5228670" y="331304"/>
            <a:chExt cx="6249922" cy="76470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7336DC5-085C-48B2-8477-27B4B057FE19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10C3726-47D4-4998-A9C9-D0A279AF763C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E68D1B28-A994-47A3-9B8C-24AABD7C292B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shade val="30000"/>
                        <a:satMod val="115000"/>
                      </a:schemeClr>
                    </a:gs>
                    <a:gs pos="50000">
                      <a:schemeClr val="accent6"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150BA6D6-4698-4563-8C81-AB51034C7DE3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3B10E9C-3259-41F7-AFFC-50613D25C70F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chemeClr val="accent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06</a:t>
                </a:r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D8207D2-125E-4413-BB39-AF45EF30DE04}"/>
                </a:ext>
              </a:extLst>
            </p:cNvPr>
            <p:cNvSpPr txBox="1"/>
            <p:nvPr/>
          </p:nvSpPr>
          <p:spPr>
            <a:xfrm>
              <a:off x="7039148" y="463672"/>
              <a:ext cx="4439444" cy="48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Outcomes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24A6769-DA15-4632-8EA9-5C645A9037CD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F152FB-EAC1-817C-0929-2AEC6CF0D0FC}"/>
              </a:ext>
            </a:extLst>
          </p:cNvPr>
          <p:cNvGrpSpPr/>
          <p:nvPr/>
        </p:nvGrpSpPr>
        <p:grpSpPr>
          <a:xfrm>
            <a:off x="3433226" y="5161412"/>
            <a:ext cx="4588334" cy="590142"/>
            <a:chOff x="5228670" y="331304"/>
            <a:chExt cx="5945155" cy="7647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A0412FD-88FA-2B6E-505B-9B7BF89F3CA5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267477-3F14-07C5-E2CF-5BBB7514476F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68B551C-C7B0-C997-9D07-58FFF0FFF443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gradFill>
                  <a:gsLst>
                    <a:gs pos="12000">
                      <a:srgbClr val="CC0066"/>
                    </a:gs>
                    <a:gs pos="100000">
                      <a:srgbClr val="FF3399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EE50B75-7BCE-0039-C18C-9B3AE43AA8C4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2A6DE4-8121-CDCD-94CC-308752820670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07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3057F4-F3EC-D329-B25A-CEBA2E334F00}"/>
                </a:ext>
              </a:extLst>
            </p:cNvPr>
            <p:cNvSpPr txBox="1"/>
            <p:nvPr/>
          </p:nvSpPr>
          <p:spPr>
            <a:xfrm>
              <a:off x="7039147" y="463672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Specific Learning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052B17A-4DBB-6AEA-4A14-407662EA593A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58D41-A193-8DEA-4CE6-31707F5921CE}"/>
              </a:ext>
            </a:extLst>
          </p:cNvPr>
          <p:cNvGrpSpPr/>
          <p:nvPr/>
        </p:nvGrpSpPr>
        <p:grpSpPr>
          <a:xfrm>
            <a:off x="3431704" y="5952749"/>
            <a:ext cx="4588334" cy="590142"/>
            <a:chOff x="5228670" y="331304"/>
            <a:chExt cx="5945155" cy="7647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E4DCEBA-1732-56E2-C720-C8316390D5E8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28C00CB-72D3-C2FD-0621-324DEA058574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4516138-57C7-C9D5-F963-5F3D77884D5B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F9DD4BDF-9945-A810-CC21-085A0F005EF0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0941CB-6126-735E-BE94-FBA57D982C82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08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C38046-7675-69E0-D490-E09E67CE92E8}"/>
                </a:ext>
              </a:extLst>
            </p:cNvPr>
            <p:cNvSpPr txBox="1"/>
            <p:nvPr/>
          </p:nvSpPr>
          <p:spPr>
            <a:xfrm>
              <a:off x="7039147" y="463672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Skills acquired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60CD8DF-FF69-7346-A481-358EC2F96293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E8B4B8-48C4-5745-8441-B99F7A2C9A30}"/>
              </a:ext>
            </a:extLst>
          </p:cNvPr>
          <p:cNvGrpSpPr/>
          <p:nvPr/>
        </p:nvGrpSpPr>
        <p:grpSpPr>
          <a:xfrm>
            <a:off x="6888088" y="1174530"/>
            <a:ext cx="4588334" cy="590142"/>
            <a:chOff x="5228670" y="331304"/>
            <a:chExt cx="5945155" cy="7647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9290032-6FDB-145B-CD52-8377DF634CA6}"/>
                </a:ext>
              </a:extLst>
            </p:cNvPr>
            <p:cNvGrpSpPr/>
            <p:nvPr/>
          </p:nvGrpSpPr>
          <p:grpSpPr>
            <a:xfrm>
              <a:off x="5228670" y="331304"/>
              <a:ext cx="873268" cy="764700"/>
              <a:chOff x="5373511" y="936978"/>
              <a:chExt cx="1044222" cy="9144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A33D2E6B-A1A9-FF5C-F85A-99A9D6CDC477}"/>
                  </a:ext>
                </a:extLst>
              </p:cNvPr>
              <p:cNvGrpSpPr/>
              <p:nvPr/>
            </p:nvGrpSpPr>
            <p:grpSpPr>
              <a:xfrm>
                <a:off x="5373511" y="936978"/>
                <a:ext cx="1044222" cy="914400"/>
                <a:chOff x="5373511" y="936978"/>
                <a:chExt cx="1044222" cy="9144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A7817143-9D8A-A3BE-2735-55614CD5430D}"/>
                    </a:ext>
                  </a:extLst>
                </p:cNvPr>
                <p:cNvSpPr/>
                <p:nvPr/>
              </p:nvSpPr>
              <p:spPr>
                <a:xfrm>
                  <a:off x="5373511" y="936978"/>
                  <a:ext cx="914400" cy="914400"/>
                </a:xfrm>
                <a:prstGeom prst="ellipse">
                  <a:avLst/>
                </a:pr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7D19E223-E66C-DB49-7038-4E3F0AECE720}"/>
                    </a:ext>
                  </a:extLst>
                </p:cNvPr>
                <p:cNvSpPr/>
                <p:nvPr/>
              </p:nvSpPr>
              <p:spPr>
                <a:xfrm>
                  <a:off x="5503333" y="936978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350" dirty="0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7A7F8E6-0FEF-D46F-FCD6-6EBE3138E2E8}"/>
                  </a:ext>
                </a:extLst>
              </p:cNvPr>
              <p:cNvSpPr txBox="1"/>
              <p:nvPr/>
            </p:nvSpPr>
            <p:spPr>
              <a:xfrm>
                <a:off x="5615977" y="1209512"/>
                <a:ext cx="689114" cy="47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FF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10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461366-2DF4-8E66-9ED3-BC14761020E7}"/>
                </a:ext>
              </a:extLst>
            </p:cNvPr>
            <p:cNvSpPr txBox="1"/>
            <p:nvPr/>
          </p:nvSpPr>
          <p:spPr>
            <a:xfrm>
              <a:off x="7039147" y="463672"/>
              <a:ext cx="4134678" cy="49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Conclusion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B336881-9DDB-D47F-8428-0BAA4E23ABFB}"/>
                </a:ext>
              </a:extLst>
            </p:cNvPr>
            <p:cNvCxnSpPr/>
            <p:nvPr/>
          </p:nvCxnSpPr>
          <p:spPr>
            <a:xfrm>
              <a:off x="6231491" y="713654"/>
              <a:ext cx="76862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096163D-E97B-42BD-0062-C38CE9E101D1}"/>
              </a:ext>
            </a:extLst>
          </p:cNvPr>
          <p:cNvGrpSpPr/>
          <p:nvPr/>
        </p:nvGrpSpPr>
        <p:grpSpPr>
          <a:xfrm>
            <a:off x="6888088" y="315106"/>
            <a:ext cx="4588334" cy="590142"/>
            <a:chOff x="6888088" y="315106"/>
            <a:chExt cx="4588334" cy="59014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2F462E4-D7A6-A846-EEB3-557D5CCBB9C4}"/>
                </a:ext>
              </a:extLst>
            </p:cNvPr>
            <p:cNvGrpSpPr/>
            <p:nvPr/>
          </p:nvGrpSpPr>
          <p:grpSpPr>
            <a:xfrm>
              <a:off x="6888088" y="315106"/>
              <a:ext cx="1367162" cy="590142"/>
              <a:chOff x="5228670" y="331304"/>
              <a:chExt cx="1771447" cy="7647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5FE6241-8717-23CC-68AF-C74136DB2BB5}"/>
                  </a:ext>
                </a:extLst>
              </p:cNvPr>
              <p:cNvGrpSpPr/>
              <p:nvPr/>
            </p:nvGrpSpPr>
            <p:grpSpPr>
              <a:xfrm>
                <a:off x="5228670" y="331304"/>
                <a:ext cx="873268" cy="764700"/>
                <a:chOff x="5373511" y="936978"/>
                <a:chExt cx="1044222" cy="914400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101B081F-2978-E54F-33AF-C55B29A208D4}"/>
                    </a:ext>
                  </a:extLst>
                </p:cNvPr>
                <p:cNvGrpSpPr/>
                <p:nvPr/>
              </p:nvGrpSpPr>
              <p:grpSpPr>
                <a:xfrm>
                  <a:off x="5373511" y="936978"/>
                  <a:ext cx="1044222" cy="914400"/>
                  <a:chOff x="5373511" y="936978"/>
                  <a:chExt cx="1044222" cy="914400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7FC8C754-3E6E-210C-762E-A5C60FE41AB7}"/>
                      </a:ext>
                    </a:extLst>
                  </p:cNvPr>
                  <p:cNvSpPr/>
                  <p:nvPr/>
                </p:nvSpPr>
                <p:spPr>
                  <a:xfrm>
                    <a:off x="5373511" y="936978"/>
                    <a:ext cx="914400" cy="9144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A98EA3E2-B29B-8032-A399-2BC7D7045958}"/>
                      </a:ext>
                    </a:extLst>
                  </p:cNvPr>
                  <p:cNvSpPr/>
                  <p:nvPr/>
                </p:nvSpPr>
                <p:spPr>
                  <a:xfrm>
                    <a:off x="5503333" y="936978"/>
                    <a:ext cx="914400" cy="9144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350" dirty="0"/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3889BF2-5067-0F3D-96FC-47AB2774154C}"/>
                    </a:ext>
                  </a:extLst>
                </p:cNvPr>
                <p:cNvSpPr txBox="1"/>
                <p:nvPr/>
              </p:nvSpPr>
              <p:spPr>
                <a:xfrm>
                  <a:off x="5615977" y="1209512"/>
                  <a:ext cx="689114" cy="478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eorgia Pro Light" panose="02040302050405020303" pitchFamily="18" charset="0"/>
                    </a:rPr>
                    <a:t>09</a:t>
                  </a:r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790BB6F-888E-963D-FCFF-A157CE355EE6}"/>
                  </a:ext>
                </a:extLst>
              </p:cNvPr>
              <p:cNvCxnSpPr/>
              <p:nvPr/>
            </p:nvCxnSpPr>
            <p:spPr>
              <a:xfrm>
                <a:off x="6231491" y="713654"/>
                <a:ext cx="76862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DFBCDA-B816-D4B2-D323-200F549F2FEC}"/>
                </a:ext>
              </a:extLst>
            </p:cNvPr>
            <p:cNvSpPr txBox="1"/>
            <p:nvPr/>
          </p:nvSpPr>
          <p:spPr>
            <a:xfrm>
              <a:off x="8285373" y="413934"/>
              <a:ext cx="3191049" cy="385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Future Scope</a:t>
              </a:r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72FE3CE-38F6-F0AA-BD05-EC4B15C5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82" y="170521"/>
            <a:ext cx="942480" cy="14886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AC1A33-1889-8A4E-4890-4A3185B99179}"/>
              </a:ext>
            </a:extLst>
          </p:cNvPr>
          <p:cNvSpPr/>
          <p:nvPr/>
        </p:nvSpPr>
        <p:spPr>
          <a:xfrm>
            <a:off x="9367935" y="6363478"/>
            <a:ext cx="2108487" cy="38583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A1B147-1DD4-CCAB-3661-FEAD4E4B7026}"/>
              </a:ext>
            </a:extLst>
          </p:cNvPr>
          <p:cNvGrpSpPr/>
          <p:nvPr/>
        </p:nvGrpSpPr>
        <p:grpSpPr>
          <a:xfrm>
            <a:off x="3463986" y="1076961"/>
            <a:ext cx="4556053" cy="590600"/>
            <a:chOff x="3463986" y="1076961"/>
            <a:chExt cx="4556053" cy="59060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A41919C-6569-479C-931D-4FF37536ABB5}"/>
                </a:ext>
              </a:extLst>
            </p:cNvPr>
            <p:cNvGrpSpPr/>
            <p:nvPr/>
          </p:nvGrpSpPr>
          <p:grpSpPr>
            <a:xfrm>
              <a:off x="4238725" y="1192518"/>
              <a:ext cx="3781314" cy="385838"/>
              <a:chOff x="6231491" y="477104"/>
              <a:chExt cx="4899489" cy="49996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8741747-239D-489D-B754-23428E13F673}"/>
                  </a:ext>
                </a:extLst>
              </p:cNvPr>
              <p:cNvSpPr txBox="1"/>
              <p:nvPr/>
            </p:nvSpPr>
            <p:spPr>
              <a:xfrm>
                <a:off x="6996302" y="477104"/>
                <a:ext cx="4134678" cy="499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Objectives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29AC0E3-563C-4539-A81F-E287A3523B85}"/>
                  </a:ext>
                </a:extLst>
              </p:cNvPr>
              <p:cNvCxnSpPr/>
              <p:nvPr/>
            </p:nvCxnSpPr>
            <p:spPr>
              <a:xfrm>
                <a:off x="6231491" y="713654"/>
                <a:ext cx="76862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8D74CDA-A1AD-1329-75E7-603F318789DE}"/>
                </a:ext>
              </a:extLst>
            </p:cNvPr>
            <p:cNvGrpSpPr/>
            <p:nvPr/>
          </p:nvGrpSpPr>
          <p:grpSpPr>
            <a:xfrm>
              <a:off x="3463986" y="1076961"/>
              <a:ext cx="693194" cy="590600"/>
              <a:chOff x="9350201" y="2495193"/>
              <a:chExt cx="693194" cy="5906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92AB93D-48BA-6D04-DBE3-84F2B7F494AD}"/>
                  </a:ext>
                </a:extLst>
              </p:cNvPr>
              <p:cNvSpPr/>
              <p:nvPr/>
            </p:nvSpPr>
            <p:spPr>
              <a:xfrm>
                <a:off x="9350201" y="2495193"/>
                <a:ext cx="590178" cy="590142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B050"/>
                  </a:gs>
                  <a:gs pos="100000">
                    <a:srgbClr val="00FF00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9DB383F-B9CC-FEA0-E2D3-58E93D28B332}"/>
                  </a:ext>
                </a:extLst>
              </p:cNvPr>
              <p:cNvSpPr/>
              <p:nvPr/>
            </p:nvSpPr>
            <p:spPr>
              <a:xfrm>
                <a:off x="9453217" y="2495651"/>
                <a:ext cx="590178" cy="5901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641A03-C6CE-6729-BB58-E5D3C12CB4F5}"/>
                  </a:ext>
                </a:extLst>
              </p:cNvPr>
              <p:cNvSpPr txBox="1"/>
              <p:nvPr/>
            </p:nvSpPr>
            <p:spPr>
              <a:xfrm>
                <a:off x="9497058" y="2635876"/>
                <a:ext cx="444772" cy="308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99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eorgia Pro Light" panose="02040302050405020303" pitchFamily="18" charset="0"/>
                  </a:rPr>
                  <a:t>02</a:t>
                </a:r>
              </a:p>
            </p:txBody>
          </p:sp>
        </p:grp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DAE272A-6BF7-92FC-6BA0-55AB6EAC9C58}"/>
              </a:ext>
            </a:extLst>
          </p:cNvPr>
          <p:cNvSpPr txBox="1">
            <a:spLocks/>
          </p:cNvSpPr>
          <p:nvPr/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94A09A9-5501-47C1-A89A-A340965A2BE2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2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Output 2</a:t>
            </a:r>
            <a:endParaRPr lang="en-US" sz="48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61E8B-AA9A-6456-C67B-9FEA5048ACB8}"/>
              </a:ext>
            </a:extLst>
          </p:cNvPr>
          <p:cNvCxnSpPr>
            <a:cxnSpLocks/>
          </p:cNvCxnSpPr>
          <p:nvPr/>
        </p:nvCxnSpPr>
        <p:spPr>
          <a:xfrm>
            <a:off x="3101599" y="3813532"/>
            <a:ext cx="7315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ADC771-D11A-C529-BB0B-E3A9B448F378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548F6-E85B-7FCC-4CCC-09C780D8C4BC}"/>
              </a:ext>
            </a:extLst>
          </p:cNvPr>
          <p:cNvSpPr txBox="1"/>
          <p:nvPr/>
        </p:nvSpPr>
        <p:spPr>
          <a:xfrm>
            <a:off x="482052" y="5555259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 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DD6E-FE64-49EB-62C6-6759C44BB078}"/>
              </a:ext>
            </a:extLst>
          </p:cNvPr>
          <p:cNvSpPr txBox="1"/>
          <p:nvPr/>
        </p:nvSpPr>
        <p:spPr>
          <a:xfrm>
            <a:off x="7416745" y="5922875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Editable Format (Output)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4A20991-334E-FF9A-AFBC-93A3AA1C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9" y="2048347"/>
            <a:ext cx="2678873" cy="3377659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C8D288A-0445-76A6-F0C4-B2FAB784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59" y="1901189"/>
            <a:ext cx="7955341" cy="393518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473823F-9500-7510-FB08-7A744BD1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508" y="2779698"/>
            <a:ext cx="731520" cy="5721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D4BA0C-03A5-EDAB-A060-EBD22A71F83F}"/>
              </a:ext>
            </a:extLst>
          </p:cNvPr>
          <p:cNvSpPr txBox="1"/>
          <p:nvPr/>
        </p:nvSpPr>
        <p:spPr>
          <a:xfrm>
            <a:off x="3028402" y="3351867"/>
            <a:ext cx="659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.csv</a:t>
            </a:r>
            <a:endParaRPr lang="en-IN" sz="2400" b="1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B9189FA-9B79-7715-5354-816B15059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3930254-3627-28AF-ECAB-1FBD2D9D95AA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99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Output 3</a:t>
            </a:r>
            <a:endParaRPr lang="en-US" sz="48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61E8B-AA9A-6456-C67B-9FEA5048ACB8}"/>
              </a:ext>
            </a:extLst>
          </p:cNvPr>
          <p:cNvCxnSpPr>
            <a:cxnSpLocks/>
          </p:cNvCxnSpPr>
          <p:nvPr/>
        </p:nvCxnSpPr>
        <p:spPr>
          <a:xfrm>
            <a:off x="3101599" y="3813532"/>
            <a:ext cx="7315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ADC771-D11A-C529-BB0B-E3A9B448F378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548F6-E85B-7FCC-4CCC-09C780D8C4BC}"/>
              </a:ext>
            </a:extLst>
          </p:cNvPr>
          <p:cNvSpPr txBox="1"/>
          <p:nvPr/>
        </p:nvSpPr>
        <p:spPr>
          <a:xfrm>
            <a:off x="482052" y="5555259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 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DD6E-FE64-49EB-62C6-6759C44BB078}"/>
              </a:ext>
            </a:extLst>
          </p:cNvPr>
          <p:cNvSpPr txBox="1"/>
          <p:nvPr/>
        </p:nvSpPr>
        <p:spPr>
          <a:xfrm>
            <a:off x="7416745" y="5922875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Editable Format (Output)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4A20991-334E-FF9A-AFBC-93A3AA1C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9" y="2048347"/>
            <a:ext cx="2678873" cy="3377659"/>
          </a:xfrm>
          <a:prstGeom prst="rect">
            <a:avLst/>
          </a:prstGeom>
        </p:spPr>
      </p:pic>
      <p:pic>
        <p:nvPicPr>
          <p:cNvPr id="17" name="Picture 1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C8D288A-0445-76A6-F0C4-B2FAB784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559" y="1901189"/>
            <a:ext cx="7955341" cy="3935189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E61E5981-1918-99EF-BA62-84C433687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265" y="2766248"/>
            <a:ext cx="800077" cy="662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DB0D22-470B-A733-1EA8-E0A574115046}"/>
              </a:ext>
            </a:extLst>
          </p:cNvPr>
          <p:cNvSpPr txBox="1"/>
          <p:nvPr/>
        </p:nvSpPr>
        <p:spPr>
          <a:xfrm>
            <a:off x="2962159" y="3351867"/>
            <a:ext cx="74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.xlsx</a:t>
            </a:r>
            <a:endParaRPr lang="en-IN" sz="2400" b="1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21B028C-ABA4-C81F-8F46-72CD4865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30F0E9-ABFA-819C-6A58-BD740D104AB3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77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Output 4</a:t>
            </a:r>
            <a:endParaRPr lang="en-US" sz="48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25E9D7-2A66-A5D4-C6B2-A52017C08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C57201F-983E-D575-7841-B4AC973C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61E8B-AA9A-6456-C67B-9FEA5048ACB8}"/>
              </a:ext>
            </a:extLst>
          </p:cNvPr>
          <p:cNvCxnSpPr>
            <a:cxnSpLocks/>
          </p:cNvCxnSpPr>
          <p:nvPr/>
        </p:nvCxnSpPr>
        <p:spPr>
          <a:xfrm>
            <a:off x="7303349" y="3732549"/>
            <a:ext cx="7315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4ADC771-D11A-C529-BB0B-E3A9B448F378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6548F6-E85B-7FCC-4CCC-09C780D8C4BC}"/>
              </a:ext>
            </a:extLst>
          </p:cNvPr>
          <p:cNvSpPr txBox="1"/>
          <p:nvPr/>
        </p:nvSpPr>
        <p:spPr>
          <a:xfrm>
            <a:off x="482052" y="5555259"/>
            <a:ext cx="1965806" cy="92333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Handwritten Image 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5DD6E-FE64-49EB-62C6-6759C44BB078}"/>
              </a:ext>
            </a:extLst>
          </p:cNvPr>
          <p:cNvSpPr txBox="1"/>
          <p:nvPr/>
        </p:nvSpPr>
        <p:spPr>
          <a:xfrm>
            <a:off x="9167267" y="5468754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Editable Format (Output)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B0D22-470B-A733-1EA8-E0A574115046}"/>
              </a:ext>
            </a:extLst>
          </p:cNvPr>
          <p:cNvSpPr txBox="1"/>
          <p:nvPr/>
        </p:nvSpPr>
        <p:spPr>
          <a:xfrm>
            <a:off x="7229235" y="3311400"/>
            <a:ext cx="6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.txt</a:t>
            </a:r>
            <a:endParaRPr lang="en-IN" sz="2400" b="1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21B028C-ABA4-C81F-8F46-72CD4865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30F0E9-ABFA-819C-6A58-BD740D104AB3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EB5445-7E9D-4883-FD6D-D2A1038E9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99" y="2241887"/>
            <a:ext cx="3333750" cy="2981325"/>
          </a:xfrm>
          <a:prstGeom prst="rect">
            <a:avLst/>
          </a:prstGeom>
        </p:spPr>
      </p:pic>
      <p:pic>
        <p:nvPicPr>
          <p:cNvPr id="18" name="Picture 17" descr="A close-up of a letter&#10;&#10;Description automatically generated with low confidence">
            <a:extLst>
              <a:ext uri="{FF2B5EF4-FFF2-40B4-BE49-F238E27FC236}">
                <a16:creationId xmlns:a16="http://schemas.microsoft.com/office/drawing/2014/main" id="{2CC9DAD5-9731-615A-04B3-3947FC4B7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7" y="2129151"/>
            <a:ext cx="2405099" cy="32067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7E417A-9AD2-9598-ACD1-2B251650BB9D}"/>
              </a:ext>
            </a:extLst>
          </p:cNvPr>
          <p:cNvSpPr txBox="1"/>
          <p:nvPr/>
        </p:nvSpPr>
        <p:spPr>
          <a:xfrm>
            <a:off x="4653571" y="5492792"/>
            <a:ext cx="1965806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 (Processing)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6D9908-6FBB-1BC2-11E9-20773B1AC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424" y="2473129"/>
            <a:ext cx="3539836" cy="23487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700DF7-7BCA-AAC0-B1C7-296C78AF9B13}"/>
              </a:ext>
            </a:extLst>
          </p:cNvPr>
          <p:cNvCxnSpPr>
            <a:cxnSpLocks/>
          </p:cNvCxnSpPr>
          <p:nvPr/>
        </p:nvCxnSpPr>
        <p:spPr>
          <a:xfrm>
            <a:off x="3238079" y="3773065"/>
            <a:ext cx="7315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039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Specific Learning</a:t>
            </a:r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92627-0ECC-9BA7-0400-595810B26F5F}"/>
              </a:ext>
            </a:extLst>
          </p:cNvPr>
          <p:cNvSpPr txBox="1"/>
          <p:nvPr/>
        </p:nvSpPr>
        <p:spPr>
          <a:xfrm>
            <a:off x="244468" y="1638771"/>
            <a:ext cx="11162659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learned the specific concept to solve this problem statement are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8716966" y="6232639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8742B-D67C-5E56-70EB-6A0F758B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30" y="3522428"/>
            <a:ext cx="3294872" cy="2108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F87FF-41F7-CF7A-5AC5-517596C7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706" y="3522428"/>
            <a:ext cx="2108718" cy="2108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6FA57-D867-B25D-BC53-2AC6DBF70C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1" r="14536"/>
          <a:stretch/>
        </p:blipFill>
        <p:spPr>
          <a:xfrm>
            <a:off x="7096081" y="3646139"/>
            <a:ext cx="4714919" cy="21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2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Skills Acquired</a:t>
            </a:r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92627-0ECC-9BA7-0400-595810B26F5F}"/>
              </a:ext>
            </a:extLst>
          </p:cNvPr>
          <p:cNvSpPr txBox="1"/>
          <p:nvPr/>
        </p:nvSpPr>
        <p:spPr>
          <a:xfrm>
            <a:off x="244468" y="1638771"/>
            <a:ext cx="11162659" cy="465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working in this 1000 summer internship and solving all the problem statements, We have acquired the skill of following points: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Listening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Work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style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Thinking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8716966" y="6232639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103C-84E7-A43A-1210-C81CED1C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5F2EB-2AED-BB63-3DDF-7DDC5E930501}"/>
              </a:ext>
            </a:extLst>
          </p:cNvPr>
          <p:cNvSpPr txBox="1">
            <a:spLocks/>
          </p:cNvSpPr>
          <p:nvPr/>
        </p:nvSpPr>
        <p:spPr>
          <a:xfrm>
            <a:off x="392288" y="136525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Conclusion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8D640-D833-1F61-5F56-B1AD2A71F3FA}"/>
              </a:ext>
            </a:extLst>
          </p:cNvPr>
          <p:cNvSpPr txBox="1"/>
          <p:nvPr/>
        </p:nvSpPr>
        <p:spPr>
          <a:xfrm>
            <a:off x="213331" y="2195829"/>
            <a:ext cx="11734201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enough effort and sufficient research and development, OCR  can become a powerful tool for future data entry application. However, the limited availability of funds in a capital-short environment could restrict the growth of this technology. But, given the proper impetus and encouragement, a lot of benefits can be provided by the OCR system. They are: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automated entry of data by OCR is one of the most attractive, labour reducing technology.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recognition of new font characters by the system is very easy and quick.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edit the information of the documents more conveniently and we can reuse the edited information as and when required.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E82358-7DA6-D61E-466C-3D76193C51AC}"/>
              </a:ext>
            </a:extLst>
          </p:cNvPr>
          <p:cNvSpPr/>
          <p:nvPr/>
        </p:nvSpPr>
        <p:spPr>
          <a:xfrm>
            <a:off x="9303488" y="6209414"/>
            <a:ext cx="2050312" cy="51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10A8161-4DCB-03E4-CD03-91A54964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56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103C-84E7-A43A-1210-C81CED1C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15F2EB-2AED-BB63-3DDF-7DDC5E930501}"/>
              </a:ext>
            </a:extLst>
          </p:cNvPr>
          <p:cNvSpPr txBox="1">
            <a:spLocks/>
          </p:cNvSpPr>
          <p:nvPr/>
        </p:nvSpPr>
        <p:spPr>
          <a:xfrm>
            <a:off x="388639" y="112375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Future Scope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8D640-D833-1F61-5F56-B1AD2A71F3FA}"/>
              </a:ext>
            </a:extLst>
          </p:cNvPr>
          <p:cNvSpPr txBox="1"/>
          <p:nvPr/>
        </p:nvSpPr>
        <p:spPr>
          <a:xfrm>
            <a:off x="388638" y="1987420"/>
            <a:ext cx="11162659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implement as a website.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implemented as an Android Application which is user friendly.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E82358-7DA6-D61E-466C-3D76193C51AC}"/>
              </a:ext>
            </a:extLst>
          </p:cNvPr>
          <p:cNvSpPr/>
          <p:nvPr/>
        </p:nvSpPr>
        <p:spPr>
          <a:xfrm>
            <a:off x="9303488" y="6209414"/>
            <a:ext cx="2050312" cy="51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927ACDD1-44BA-65EA-0F82-62B6EADD4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4633" y="4564218"/>
            <a:ext cx="1421218" cy="1421218"/>
          </a:xfrm>
          <a:prstGeom prst="rect">
            <a:avLst/>
          </a:prstGeom>
        </p:spPr>
      </p:pic>
      <p:pic>
        <p:nvPicPr>
          <p:cNvPr id="11" name="Graphic 10" descr="Cloud with solid fill">
            <a:extLst>
              <a:ext uri="{FF2B5EF4-FFF2-40B4-BE49-F238E27FC236}">
                <a16:creationId xmlns:a16="http://schemas.microsoft.com/office/drawing/2014/main" id="{DBFB8112-6CCB-C6FA-8C51-26B301739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6162" y="3373617"/>
            <a:ext cx="1112768" cy="1112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85277B-0A7C-D28A-5643-A966AA66C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286" y="3856578"/>
            <a:ext cx="1290296" cy="212885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054F8B-CF6E-855B-39D9-9F0332931B4E}"/>
              </a:ext>
            </a:extLst>
          </p:cNvPr>
          <p:cNvCxnSpPr>
            <a:stCxn id="9" idx="3"/>
          </p:cNvCxnSpPr>
          <p:nvPr/>
        </p:nvCxnSpPr>
        <p:spPr>
          <a:xfrm>
            <a:off x="2955851" y="5274827"/>
            <a:ext cx="4412512" cy="0"/>
          </a:xfrm>
          <a:prstGeom prst="straightConnector1">
            <a:avLst/>
          </a:prstGeom>
          <a:ln w="57150">
            <a:solidFill>
              <a:srgbClr val="FF52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26C542-33F7-AE0C-DD98-1E208586E65A}"/>
              </a:ext>
            </a:extLst>
          </p:cNvPr>
          <p:cNvCxnSpPr>
            <a:cxnSpLocks/>
          </p:cNvCxnSpPr>
          <p:nvPr/>
        </p:nvCxnSpPr>
        <p:spPr>
          <a:xfrm flipH="1" flipV="1">
            <a:off x="5528930" y="4199860"/>
            <a:ext cx="1904893" cy="541117"/>
          </a:xfrm>
          <a:prstGeom prst="straightConnector1">
            <a:avLst/>
          </a:prstGeom>
          <a:ln w="5715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6D5D4E-9EDC-2A35-C697-4B8E71B13067}"/>
              </a:ext>
            </a:extLst>
          </p:cNvPr>
          <p:cNvCxnSpPr/>
          <p:nvPr/>
        </p:nvCxnSpPr>
        <p:spPr>
          <a:xfrm>
            <a:off x="5263116" y="4348716"/>
            <a:ext cx="2105247" cy="606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517C0-E5EB-79EF-4C77-9265434F105C}"/>
              </a:ext>
            </a:extLst>
          </p:cNvPr>
          <p:cNvCxnSpPr/>
          <p:nvPr/>
        </p:nvCxnSpPr>
        <p:spPr>
          <a:xfrm flipH="1">
            <a:off x="2955851" y="5497033"/>
            <a:ext cx="4412512" cy="0"/>
          </a:xfrm>
          <a:prstGeom prst="straightConnector1">
            <a:avLst/>
          </a:prstGeom>
          <a:ln w="5715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EEF0DA-91A7-A4ED-4BAC-DF81D09B785A}"/>
              </a:ext>
            </a:extLst>
          </p:cNvPr>
          <p:cNvSpPr/>
          <p:nvPr/>
        </p:nvSpPr>
        <p:spPr>
          <a:xfrm>
            <a:off x="1260862" y="5909754"/>
            <a:ext cx="1968759" cy="359908"/>
          </a:xfrm>
          <a:prstGeom prst="roundRect">
            <a:avLst/>
          </a:prstGeom>
          <a:gradFill>
            <a:gsLst>
              <a:gs pos="3000">
                <a:srgbClr val="FF643F"/>
              </a:gs>
              <a:gs pos="53000">
                <a:srgbClr val="C0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35C728-A70E-061A-FBE3-DDF5EBF96577}"/>
              </a:ext>
            </a:extLst>
          </p:cNvPr>
          <p:cNvSpPr/>
          <p:nvPr/>
        </p:nvSpPr>
        <p:spPr>
          <a:xfrm>
            <a:off x="6777282" y="6089708"/>
            <a:ext cx="2887713" cy="359908"/>
          </a:xfrm>
          <a:prstGeom prst="roundRect">
            <a:avLst/>
          </a:prstGeom>
          <a:gradFill>
            <a:gsLst>
              <a:gs pos="3000">
                <a:srgbClr val="00FF00"/>
              </a:gs>
              <a:gs pos="53000">
                <a:srgbClr val="0099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Interface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5BA46EB-B35D-A4B6-190E-E8133213CC5B}"/>
              </a:ext>
            </a:extLst>
          </p:cNvPr>
          <p:cNvSpPr/>
          <p:nvPr/>
        </p:nvSpPr>
        <p:spPr>
          <a:xfrm>
            <a:off x="4508204" y="4256449"/>
            <a:ext cx="1020725" cy="359908"/>
          </a:xfrm>
          <a:prstGeom prst="roundRect">
            <a:avLst/>
          </a:prstGeom>
          <a:gradFill>
            <a:gsLst>
              <a:gs pos="3000">
                <a:schemeClr val="bg1">
                  <a:lumMod val="65000"/>
                </a:schemeClr>
              </a:gs>
              <a:gs pos="53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562D09-2195-C669-23A9-89B2FF068E08}"/>
              </a:ext>
            </a:extLst>
          </p:cNvPr>
          <p:cNvSpPr txBox="1"/>
          <p:nvPr/>
        </p:nvSpPr>
        <p:spPr>
          <a:xfrm rot="968860">
            <a:off x="5939115" y="4164050"/>
            <a:ext cx="14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API Request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B7AA94-919A-DD9A-B9BF-52D4FA691012}"/>
              </a:ext>
            </a:extLst>
          </p:cNvPr>
          <p:cNvSpPr txBox="1"/>
          <p:nvPr/>
        </p:nvSpPr>
        <p:spPr>
          <a:xfrm rot="968860">
            <a:off x="5716152" y="4680013"/>
            <a:ext cx="16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API Response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C9E542-B1B4-0707-AFB9-28923F9BDC09}"/>
              </a:ext>
            </a:extLst>
          </p:cNvPr>
          <p:cNvSpPr txBox="1"/>
          <p:nvPr/>
        </p:nvSpPr>
        <p:spPr>
          <a:xfrm>
            <a:off x="4335420" y="4921005"/>
            <a:ext cx="14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Input Image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AF5987-3651-8355-F71B-61222B4E40C0}"/>
              </a:ext>
            </a:extLst>
          </p:cNvPr>
          <p:cNvSpPr txBox="1"/>
          <p:nvPr/>
        </p:nvSpPr>
        <p:spPr>
          <a:xfrm>
            <a:off x="4315984" y="5498131"/>
            <a:ext cx="14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Output Text</a:t>
            </a:r>
            <a:endParaRPr lang="en-IN" b="1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AEBD8D3-23C1-29A5-63CE-72665E106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63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44A31-A281-BC5E-4980-1A4AE317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4C475-1668-1A27-D904-02930F0C8163}"/>
              </a:ext>
            </a:extLst>
          </p:cNvPr>
          <p:cNvSpPr/>
          <p:nvPr/>
        </p:nvSpPr>
        <p:spPr>
          <a:xfrm>
            <a:off x="9154633" y="6113721"/>
            <a:ext cx="2199167" cy="607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37B10-363B-B272-9ADB-D94667C95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121412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59FE30-3E17-4126-91A3-9B196C76EA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glow>
              <a:schemeClr val="accent1"/>
            </a:glow>
            <a:outerShdw dist="508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bliqueBottomLeft"/>
              <a:lightRig rig="threePt" dir="t"/>
            </a:scene3d>
            <a:sp3d extrusionH="177800">
              <a:extrusionClr>
                <a:schemeClr val="bg1">
                  <a:lumMod val="50000"/>
                </a:schemeClr>
              </a:extrusionClr>
            </a:sp3d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Center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&amp; Machine Learning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Thumbs Up Emoji">
                <a:extLst>
                  <a:ext uri="{FF2B5EF4-FFF2-40B4-BE49-F238E27FC236}">
                    <a16:creationId xmlns:a16="http://schemas.microsoft.com/office/drawing/2014/main" id="{9C15F423-3AF3-D5AF-EFB0-5EB9B58967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7000186"/>
                  </p:ext>
                </p:extLst>
              </p:nvPr>
            </p:nvGraphicFramePr>
            <p:xfrm>
              <a:off x="9092357" y="341208"/>
              <a:ext cx="1349507" cy="14634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349507" cy="1463432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33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Thumbs Up Emoji">
                <a:extLst>
                  <a:ext uri="{FF2B5EF4-FFF2-40B4-BE49-F238E27FC236}">
                    <a16:creationId xmlns:a16="http://schemas.microsoft.com/office/drawing/2014/main" id="{9C15F423-3AF3-D5AF-EFB0-5EB9B5896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92357" y="341208"/>
                <a:ext cx="1349507" cy="1463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Graduation cap">
                <a:extLst>
                  <a:ext uri="{FF2B5EF4-FFF2-40B4-BE49-F238E27FC236}">
                    <a16:creationId xmlns:a16="http://schemas.microsoft.com/office/drawing/2014/main" id="{CC5469B8-C1BA-E960-C753-BEEE164F64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9904300"/>
                  </p:ext>
                </p:extLst>
              </p:nvPr>
            </p:nvGraphicFramePr>
            <p:xfrm rot="19930626">
              <a:off x="2313996" y="316407"/>
              <a:ext cx="1965539" cy="864837"/>
            </p:xfrm>
            <a:graphic>
              <a:graphicData uri="http://schemas.microsoft.com/office/drawing/2017/model3d">
                <am3d:model3d r:embed="rId5">
                  <am3d:spPr>
                    <a:xfrm rot="19930626">
                      <a:off x="0" y="0"/>
                      <a:ext cx="1965539" cy="864837"/>
                    </a:xfrm>
                    <a:prstGeom prst="rect">
                      <a:avLst/>
                    </a:prstGeom>
                  </am3d:spPr>
                  <am3d:camera>
                    <am3d:pos x="0" y="0" z="683478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21298" d="1000000"/>
                    <am3d:preTrans dx="629565" dy="-5695721" dz="-11662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31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Graduation cap">
                <a:extLst>
                  <a:ext uri="{FF2B5EF4-FFF2-40B4-BE49-F238E27FC236}">
                    <a16:creationId xmlns:a16="http://schemas.microsoft.com/office/drawing/2014/main" id="{CC5469B8-C1BA-E960-C753-BEEE164F64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9930626">
                <a:off x="2313996" y="316407"/>
                <a:ext cx="1965539" cy="864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Diploma">
                <a:extLst>
                  <a:ext uri="{FF2B5EF4-FFF2-40B4-BE49-F238E27FC236}">
                    <a16:creationId xmlns:a16="http://schemas.microsoft.com/office/drawing/2014/main" id="{F41FFC5E-411E-3D6C-90E0-F8B639FED3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6100485"/>
                  </p:ext>
                </p:extLst>
              </p:nvPr>
            </p:nvGraphicFramePr>
            <p:xfrm>
              <a:off x="4613421" y="1709012"/>
              <a:ext cx="3132519" cy="118004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132519" cy="1180048"/>
                    </a:xfrm>
                    <a:prstGeom prst="rect">
                      <a:avLst/>
                    </a:prstGeom>
                  </am3d:spPr>
                  <am3d:camera>
                    <am3d:pos x="0" y="0" z="511017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05228" d="1000000"/>
                    <am3d:preTrans dx="1192" dy="-6734768" dz="-259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438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Diploma">
                <a:extLst>
                  <a:ext uri="{FF2B5EF4-FFF2-40B4-BE49-F238E27FC236}">
                    <a16:creationId xmlns:a16="http://schemas.microsoft.com/office/drawing/2014/main" id="{F41FFC5E-411E-3D6C-90E0-F8B639FED3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3421" y="1709012"/>
                <a:ext cx="3132519" cy="118004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2864CB3-0C1B-7F0A-B2A4-8A8A6F55EF9B}"/>
              </a:ext>
            </a:extLst>
          </p:cNvPr>
          <p:cNvSpPr txBox="1"/>
          <p:nvPr/>
        </p:nvSpPr>
        <p:spPr>
          <a:xfrm>
            <a:off x="3419671" y="728546"/>
            <a:ext cx="5670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dirty="0">
                <a:solidFill>
                  <a:srgbClr val="FFFF00"/>
                </a:solidFill>
                <a:latin typeface="Algerian" panose="04020705040A02060702" pitchFamily="82" charset="0"/>
              </a:rPr>
              <a:t>Thank You !</a:t>
            </a:r>
            <a:endParaRPr lang="en-IN" sz="72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59DDD9-2DB4-E4D7-451D-240E6DD48AF9}"/>
              </a:ext>
            </a:extLst>
          </p:cNvPr>
          <p:cNvSpPr/>
          <p:nvPr/>
        </p:nvSpPr>
        <p:spPr>
          <a:xfrm>
            <a:off x="-2" y="4478695"/>
            <a:ext cx="12192001" cy="19983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3000">
                <a:srgbClr val="002060"/>
              </a:gs>
              <a:gs pos="100000">
                <a:srgbClr val="00FFFF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F321B1C-58B3-D9B0-6892-2984BB59DE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761" y="150507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Introduction </a:t>
            </a:r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92627-0ECC-9BA7-0400-595810B26F5F}"/>
              </a:ext>
            </a:extLst>
          </p:cNvPr>
          <p:cNvSpPr txBox="1"/>
          <p:nvPr/>
        </p:nvSpPr>
        <p:spPr>
          <a:xfrm>
            <a:off x="388638" y="1987420"/>
            <a:ext cx="11162659" cy="2692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 stands for "Optical Character Recognition."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recognizes text within a digital image. It is commonly used to recognize text from scanned documents and images.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 software can be used to convert a physical paper document, or an image into an accessible electronic version with text.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4B97E-DAF9-45C2-7244-FD602F96237C}"/>
              </a:ext>
            </a:extLst>
          </p:cNvPr>
          <p:cNvSpPr/>
          <p:nvPr/>
        </p:nvSpPr>
        <p:spPr>
          <a:xfrm>
            <a:off x="9241703" y="6296603"/>
            <a:ext cx="2569297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0AA1475-415F-AAF8-8F37-A1629DAA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577259-51D8-4228-046A-7BC8167580A3}"/>
              </a:ext>
            </a:extLst>
          </p:cNvPr>
          <p:cNvSpPr txBox="1">
            <a:spLocks/>
          </p:cNvSpPr>
          <p:nvPr/>
        </p:nvSpPr>
        <p:spPr>
          <a:xfrm>
            <a:off x="10407874" y="6492875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51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Objective</a:t>
            </a:r>
            <a:endParaRPr lang="en-US" sz="4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92627-0ECC-9BA7-0400-595810B26F5F}"/>
              </a:ext>
            </a:extLst>
          </p:cNvPr>
          <p:cNvSpPr txBox="1"/>
          <p:nvPr/>
        </p:nvSpPr>
        <p:spPr>
          <a:xfrm>
            <a:off x="244468" y="1638771"/>
            <a:ext cx="11162659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 OCR based text recognition system to extract text from image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recognize text in scanned/Photo copy documents and images.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convert a physical paper document, or an image into an accessible electronic version with text.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and train a model that detects text and recognize the text from an image using OCR and Tesseract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extract the text from tabular format image to the respective rows and columns in excel or csv format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recognition (HWR), also known as handwritten text recognition  (HTR).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ability of a computer to receive and interpret intelligible handwritten input from sources such as paper documents, photographs, touch-screens and other devices.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8716966" y="6232639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14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2497CF3-1973-60BD-639C-0A71956C4F73}"/>
              </a:ext>
            </a:extLst>
          </p:cNvPr>
          <p:cNvSpPr/>
          <p:nvPr/>
        </p:nvSpPr>
        <p:spPr>
          <a:xfrm>
            <a:off x="9311951" y="6391469"/>
            <a:ext cx="2080727" cy="37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737766-0B18-413E-8504-EDA601385FEB}"/>
              </a:ext>
            </a:extLst>
          </p:cNvPr>
          <p:cNvSpPr/>
          <p:nvPr/>
        </p:nvSpPr>
        <p:spPr>
          <a:xfrm>
            <a:off x="233082" y="888660"/>
            <a:ext cx="11725835" cy="64622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47105F-F41A-4676-9323-429056655537}"/>
              </a:ext>
            </a:extLst>
          </p:cNvPr>
          <p:cNvSpPr/>
          <p:nvPr/>
        </p:nvSpPr>
        <p:spPr>
          <a:xfrm>
            <a:off x="466164" y="1045261"/>
            <a:ext cx="11259670" cy="3719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1000">
                <a:schemeClr val="tx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AA6AA8-9561-46D0-A54F-18283F70711D}"/>
              </a:ext>
            </a:extLst>
          </p:cNvPr>
          <p:cNvGrpSpPr/>
          <p:nvPr/>
        </p:nvGrpSpPr>
        <p:grpSpPr>
          <a:xfrm>
            <a:off x="1042956" y="949953"/>
            <a:ext cx="2442353" cy="5172803"/>
            <a:chOff x="466164" y="888660"/>
            <a:chExt cx="2577600" cy="570878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9F3B0D2-248B-4B1F-931B-029084C2B801}"/>
                </a:ext>
              </a:extLst>
            </p:cNvPr>
            <p:cNvGrpSpPr/>
            <p:nvPr/>
          </p:nvGrpSpPr>
          <p:grpSpPr>
            <a:xfrm>
              <a:off x="466164" y="888660"/>
              <a:ext cx="2577600" cy="5708785"/>
              <a:chOff x="466164" y="888660"/>
              <a:chExt cx="2577600" cy="570878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37F9BA-F81C-404F-83F3-804E344F453E}"/>
                  </a:ext>
                </a:extLst>
              </p:cNvPr>
              <p:cNvGrpSpPr/>
              <p:nvPr/>
            </p:nvGrpSpPr>
            <p:grpSpPr>
              <a:xfrm>
                <a:off x="466164" y="4021393"/>
                <a:ext cx="2577600" cy="2576052"/>
                <a:chOff x="466939" y="4021393"/>
                <a:chExt cx="2577600" cy="2576052"/>
              </a:xfrm>
              <a:gradFill flip="none" rotWithShape="1">
                <a:gsLst>
                  <a:gs pos="0">
                    <a:srgbClr val="FF7C80">
                      <a:alpha val="64000"/>
                    </a:srgbClr>
                  </a:gs>
                  <a:gs pos="100000">
                    <a:srgbClr val="FF0000"/>
                  </a:gs>
                </a:gsLst>
                <a:lin ang="5400000" scaled="1"/>
                <a:tileRect/>
              </a:gradFill>
              <a:effectLst>
                <a:reflection blurRad="6350" stA="50000" endPos="29000" dir="5400000" sy="-100000" algn="bl" rotWithShape="0"/>
              </a:effectLst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B546D86E-94FE-475A-BB74-6CB7CC50E952}"/>
                    </a:ext>
                  </a:extLst>
                </p:cNvPr>
                <p:cNvSpPr/>
                <p:nvPr/>
              </p:nvSpPr>
              <p:spPr>
                <a:xfrm>
                  <a:off x="466939" y="4021393"/>
                  <a:ext cx="2577600" cy="257605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>
                      <a:latin typeface="Times New Roman" panose="02020603050405020304" pitchFamily="18" charset="0"/>
                    </a:rPr>
                    <a:t>Image of paragraph text to .txt file</a:t>
                  </a:r>
                  <a:endParaRPr lang="en-IN" sz="2400" b="1" dirty="0"/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E4357CEA-DF0B-4C28-9E9E-CF1EB2B149BB}"/>
                    </a:ext>
                  </a:extLst>
                </p:cNvPr>
                <p:cNvSpPr/>
                <p:nvPr/>
              </p:nvSpPr>
              <p:spPr>
                <a:xfrm>
                  <a:off x="1632836" y="4129548"/>
                  <a:ext cx="245806" cy="28513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7638207-8DF6-4D88-B0E2-8039B9D96213}"/>
                  </a:ext>
                </a:extLst>
              </p:cNvPr>
              <p:cNvGrpSpPr/>
              <p:nvPr/>
            </p:nvGrpSpPr>
            <p:grpSpPr>
              <a:xfrm>
                <a:off x="1424955" y="888660"/>
                <a:ext cx="660018" cy="646225"/>
                <a:chOff x="1514848" y="995081"/>
                <a:chExt cx="481781" cy="457201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784039D-21F3-481F-97F2-1FD9B3A5754A}"/>
                    </a:ext>
                  </a:extLst>
                </p:cNvPr>
                <p:cNvSpPr/>
                <p:nvPr/>
              </p:nvSpPr>
              <p:spPr>
                <a:xfrm>
                  <a:off x="1514848" y="995081"/>
                  <a:ext cx="481781" cy="4572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564E53B-1724-417E-B9C1-81AD5E7ED981}"/>
                    </a:ext>
                  </a:extLst>
                </p:cNvPr>
                <p:cNvSpPr/>
                <p:nvPr/>
              </p:nvSpPr>
              <p:spPr>
                <a:xfrm>
                  <a:off x="1591047" y="1055520"/>
                  <a:ext cx="329381" cy="33632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b="1" dirty="0"/>
                    <a:t>1</a:t>
                  </a:r>
                </a:p>
              </p:txBody>
            </p:sp>
          </p:grp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5452BF9-0298-45AD-9DD0-3050EAB59C28}"/>
                  </a:ext>
                </a:extLst>
              </p:cNvPr>
              <p:cNvCxnSpPr>
                <a:stCxn id="21" idx="4"/>
                <a:endCxn id="7" idx="0"/>
              </p:cNvCxnSpPr>
              <p:nvPr/>
            </p:nvCxnSpPr>
            <p:spPr>
              <a:xfrm>
                <a:off x="1754964" y="1534885"/>
                <a:ext cx="0" cy="25946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8A2D578-9E2B-4F3B-8835-40268B8BDA3B}"/>
                </a:ext>
              </a:extLst>
            </p:cNvPr>
            <p:cNvGrpSpPr/>
            <p:nvPr/>
          </p:nvGrpSpPr>
          <p:grpSpPr>
            <a:xfrm>
              <a:off x="1710018" y="3990240"/>
              <a:ext cx="91440" cy="139308"/>
              <a:chOff x="1710018" y="3990240"/>
              <a:chExt cx="91440" cy="13930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25E5134-5D21-4E25-B882-4159AD69D49C}"/>
                  </a:ext>
                </a:extLst>
              </p:cNvPr>
              <p:cNvSpPr/>
              <p:nvPr/>
            </p:nvSpPr>
            <p:spPr>
              <a:xfrm>
                <a:off x="1755739" y="4000499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3D372F1-F179-4D3B-A766-3FECE9A22C4B}"/>
                  </a:ext>
                </a:extLst>
              </p:cNvPr>
              <p:cNvSpPr/>
              <p:nvPr/>
            </p:nvSpPr>
            <p:spPr>
              <a:xfrm flipH="1">
                <a:off x="1710018" y="3990240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2D2633-9E25-9335-44A3-F0CA7F8E5100}"/>
              </a:ext>
            </a:extLst>
          </p:cNvPr>
          <p:cNvGrpSpPr/>
          <p:nvPr/>
        </p:nvGrpSpPr>
        <p:grpSpPr>
          <a:xfrm>
            <a:off x="5129504" y="949953"/>
            <a:ext cx="2185210" cy="4153892"/>
            <a:chOff x="5129504" y="949953"/>
            <a:chExt cx="2185210" cy="415389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C94012-DB95-4FC8-89FC-BD9BFA1BDB82}"/>
                </a:ext>
              </a:extLst>
            </p:cNvPr>
            <p:cNvGrpSpPr/>
            <p:nvPr/>
          </p:nvGrpSpPr>
          <p:grpSpPr>
            <a:xfrm>
              <a:off x="6176389" y="2882344"/>
              <a:ext cx="91440" cy="139308"/>
              <a:chOff x="1710018" y="3990240"/>
              <a:chExt cx="91440" cy="139308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F71F552-ADCF-4AE0-AB61-EB83C6FF4007}"/>
                  </a:ext>
                </a:extLst>
              </p:cNvPr>
              <p:cNvSpPr/>
              <p:nvPr/>
            </p:nvSpPr>
            <p:spPr>
              <a:xfrm>
                <a:off x="1755739" y="4000499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BF65892-82BE-41F9-978E-AFA63CED7C01}"/>
                  </a:ext>
                </a:extLst>
              </p:cNvPr>
              <p:cNvSpPr/>
              <p:nvPr/>
            </p:nvSpPr>
            <p:spPr>
              <a:xfrm flipH="1">
                <a:off x="1710018" y="3990240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D58BBE-8B77-4C45-9CEA-EE616D15BA75}"/>
                </a:ext>
              </a:extLst>
            </p:cNvPr>
            <p:cNvGrpSpPr/>
            <p:nvPr/>
          </p:nvGrpSpPr>
          <p:grpSpPr>
            <a:xfrm>
              <a:off x="5129504" y="949953"/>
              <a:ext cx="2185210" cy="4153892"/>
              <a:chOff x="2769644" y="864525"/>
              <a:chExt cx="2577600" cy="525646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B02A866-0D28-429A-9D6E-84C43A7C166F}"/>
                  </a:ext>
                </a:extLst>
              </p:cNvPr>
              <p:cNvGrpSpPr/>
              <p:nvPr/>
            </p:nvGrpSpPr>
            <p:grpSpPr>
              <a:xfrm>
                <a:off x="2769644" y="3345859"/>
                <a:ext cx="2577600" cy="2775126"/>
                <a:chOff x="466939" y="4021393"/>
                <a:chExt cx="2577600" cy="2775126"/>
              </a:xfrm>
              <a:effectLst>
                <a:reflection blurRad="6350" stA="52000" endA="300" endPos="35000" dir="5400000" sy="-100000" algn="bl" rotWithShape="0"/>
              </a:effectLst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775E3D5C-670F-4B9F-AFFC-86589787B219}"/>
                    </a:ext>
                  </a:extLst>
                </p:cNvPr>
                <p:cNvSpPr/>
                <p:nvPr/>
              </p:nvSpPr>
              <p:spPr>
                <a:xfrm>
                  <a:off x="466939" y="4021393"/>
                  <a:ext cx="2577600" cy="2775126"/>
                </a:xfrm>
                <a:prstGeom prst="ellipse">
                  <a:avLst/>
                </a:prstGeom>
                <a:gradFill>
                  <a:gsLst>
                    <a:gs pos="0">
                      <a:srgbClr val="00FFFF">
                        <a:alpha val="48000"/>
                      </a:srgbClr>
                    </a:gs>
                    <a:gs pos="100000">
                      <a:srgbClr val="33CCFF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 dirty="0">
                      <a:solidFill>
                        <a:srgbClr val="7030A0"/>
                      </a:solidFill>
                    </a:rPr>
                    <a:t>Image of tabular format to .CSV or .xlsx file</a:t>
                  </a:r>
                  <a:endParaRPr lang="en-IN" sz="2400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DCDBC27-0CD3-45CE-A0DA-B28B1B12DDE4}"/>
                    </a:ext>
                  </a:extLst>
                </p:cNvPr>
                <p:cNvSpPr/>
                <p:nvPr/>
              </p:nvSpPr>
              <p:spPr>
                <a:xfrm>
                  <a:off x="1632836" y="4129548"/>
                  <a:ext cx="245806" cy="28513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78406C8-E37C-4DB9-8344-E686D00A0EDD}"/>
                  </a:ext>
                </a:extLst>
              </p:cNvPr>
              <p:cNvCxnSpPr>
                <a:cxnSpLocks/>
                <a:endCxn id="10" idx="0"/>
              </p:cNvCxnSpPr>
              <p:nvPr/>
            </p:nvCxnSpPr>
            <p:spPr>
              <a:xfrm>
                <a:off x="4058444" y="1447728"/>
                <a:ext cx="0" cy="18981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D3F3845C-D1A3-4229-9D40-BD32F82ACDF9}"/>
                  </a:ext>
                </a:extLst>
              </p:cNvPr>
              <p:cNvGrpSpPr/>
              <p:nvPr/>
            </p:nvGrpSpPr>
            <p:grpSpPr>
              <a:xfrm>
                <a:off x="3705572" y="864525"/>
                <a:ext cx="660018" cy="646225"/>
                <a:chOff x="1514848" y="995081"/>
                <a:chExt cx="481781" cy="457201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291138F-09FA-419E-892C-E30667F402CC}"/>
                    </a:ext>
                  </a:extLst>
                </p:cNvPr>
                <p:cNvSpPr/>
                <p:nvPr/>
              </p:nvSpPr>
              <p:spPr>
                <a:xfrm>
                  <a:off x="1514848" y="995081"/>
                  <a:ext cx="481781" cy="4572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1CECB4A-956C-4587-9266-F98C5A8D846A}"/>
                    </a:ext>
                  </a:extLst>
                </p:cNvPr>
                <p:cNvSpPr/>
                <p:nvPr/>
              </p:nvSpPr>
              <p:spPr>
                <a:xfrm>
                  <a:off x="1591047" y="1055520"/>
                  <a:ext cx="329381" cy="336321"/>
                </a:xfrm>
                <a:prstGeom prst="ellipse">
                  <a:avLst/>
                </a:prstGeom>
                <a:solidFill>
                  <a:srgbClr val="00FFFF"/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b="1" dirty="0">
                      <a:solidFill>
                        <a:srgbClr val="002060"/>
                      </a:solidFill>
                    </a:rPr>
                    <a:t>2</a:t>
                  </a:r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4CC0A7-2377-4BD0-A95E-81B6264ED69A}"/>
              </a:ext>
            </a:extLst>
          </p:cNvPr>
          <p:cNvGrpSpPr/>
          <p:nvPr/>
        </p:nvGrpSpPr>
        <p:grpSpPr>
          <a:xfrm>
            <a:off x="9079253" y="949953"/>
            <a:ext cx="2546690" cy="5288720"/>
            <a:chOff x="4948625" y="888660"/>
            <a:chExt cx="2895793" cy="61290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52DD55-6575-47D6-A135-3BCA45761133}"/>
                </a:ext>
              </a:extLst>
            </p:cNvPr>
            <p:cNvGrpSpPr/>
            <p:nvPr/>
          </p:nvGrpSpPr>
          <p:grpSpPr>
            <a:xfrm>
              <a:off x="4948625" y="4197799"/>
              <a:ext cx="2895793" cy="2819928"/>
              <a:chOff x="466939" y="4089644"/>
              <a:chExt cx="2895793" cy="2819928"/>
            </a:xfrm>
            <a:effectLst>
              <a:reflection blurRad="6350" stA="51000" endPos="30000" dir="5400000" sy="-100000" algn="bl" rotWithShape="0"/>
            </a:effectLst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2A6ABFF-8F40-4866-AB1C-FE72C71BC527}"/>
                  </a:ext>
                </a:extLst>
              </p:cNvPr>
              <p:cNvSpPr/>
              <p:nvPr/>
            </p:nvSpPr>
            <p:spPr>
              <a:xfrm>
                <a:off x="466939" y="4089644"/>
                <a:ext cx="2895793" cy="2819928"/>
              </a:xfrm>
              <a:prstGeom prst="ellipse">
                <a:avLst/>
              </a:prstGeom>
              <a:gradFill>
                <a:gsLst>
                  <a:gs pos="0">
                    <a:srgbClr val="99FF66">
                      <a:alpha val="48000"/>
                    </a:srgbClr>
                  </a:gs>
                  <a:gs pos="100000">
                    <a:srgbClr val="00FF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b="1" dirty="0">
                    <a:solidFill>
                      <a:srgbClr val="7030A0"/>
                    </a:solidFill>
                  </a:rPr>
                  <a:t>Image of Handwritten format to .txt file</a:t>
                </a:r>
                <a:endParaRPr lang="en-IN" sz="2400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68214B-44FD-4E86-83D5-5EF852ABCB03}"/>
                  </a:ext>
                </a:extLst>
              </p:cNvPr>
              <p:cNvSpPr/>
              <p:nvPr/>
            </p:nvSpPr>
            <p:spPr>
              <a:xfrm>
                <a:off x="1632836" y="4129548"/>
                <a:ext cx="245806" cy="2851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5DF947-B718-4A72-8980-C77CFEBB4F52}"/>
                </a:ext>
              </a:extLst>
            </p:cNvPr>
            <p:cNvGrpSpPr/>
            <p:nvPr/>
          </p:nvGrpSpPr>
          <p:grpSpPr>
            <a:xfrm>
              <a:off x="6193358" y="4109767"/>
              <a:ext cx="91440" cy="139308"/>
              <a:chOff x="1710018" y="3990240"/>
              <a:chExt cx="91440" cy="139308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9AA11EE-8410-4F7C-9F1C-2344960EBE68}"/>
                  </a:ext>
                </a:extLst>
              </p:cNvPr>
              <p:cNvSpPr/>
              <p:nvPr/>
            </p:nvSpPr>
            <p:spPr>
              <a:xfrm>
                <a:off x="1755739" y="4000499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FCE8B1D-E898-49C5-95C9-7151DD6D6E80}"/>
                  </a:ext>
                </a:extLst>
              </p:cNvPr>
              <p:cNvSpPr/>
              <p:nvPr/>
            </p:nvSpPr>
            <p:spPr>
              <a:xfrm flipH="1">
                <a:off x="1710018" y="3990240"/>
                <a:ext cx="45719" cy="129049"/>
              </a:xfrm>
              <a:custGeom>
                <a:avLst/>
                <a:gdLst>
                  <a:gd name="connsiteX0" fmla="*/ 0 w 99930"/>
                  <a:gd name="connsiteY0" fmla="*/ 0 h 153246"/>
                  <a:gd name="connsiteX1" fmla="*/ 99060 w 99930"/>
                  <a:gd name="connsiteY1" fmla="*/ 91440 h 153246"/>
                  <a:gd name="connsiteX2" fmla="*/ 45720 w 99930"/>
                  <a:gd name="connsiteY2" fmla="*/ 144780 h 153246"/>
                  <a:gd name="connsiteX3" fmla="*/ 0 w 99930"/>
                  <a:gd name="connsiteY3" fmla="*/ 152400 h 15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930" h="153246">
                    <a:moveTo>
                      <a:pt x="0" y="0"/>
                    </a:moveTo>
                    <a:cubicBezTo>
                      <a:pt x="45720" y="33655"/>
                      <a:pt x="91440" y="67310"/>
                      <a:pt x="99060" y="91440"/>
                    </a:cubicBezTo>
                    <a:cubicBezTo>
                      <a:pt x="106680" y="115570"/>
                      <a:pt x="62230" y="134620"/>
                      <a:pt x="45720" y="144780"/>
                    </a:cubicBezTo>
                    <a:cubicBezTo>
                      <a:pt x="29210" y="154940"/>
                      <a:pt x="14605" y="153670"/>
                      <a:pt x="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CA9F126-CFD9-41FC-8BE4-C4702E4B119D}"/>
                </a:ext>
              </a:extLst>
            </p:cNvPr>
            <p:cNvCxnSpPr>
              <a:cxnSpLocks/>
              <a:stCxn id="77" idx="4"/>
            </p:cNvCxnSpPr>
            <p:nvPr/>
          </p:nvCxnSpPr>
          <p:spPr>
            <a:xfrm flipH="1">
              <a:off x="6227397" y="1534885"/>
              <a:ext cx="7232" cy="26184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2900268-A50F-4AD0-AD0B-C594DF9747D8}"/>
                </a:ext>
              </a:extLst>
            </p:cNvPr>
            <p:cNvGrpSpPr/>
            <p:nvPr/>
          </p:nvGrpSpPr>
          <p:grpSpPr>
            <a:xfrm>
              <a:off x="5904619" y="888660"/>
              <a:ext cx="660018" cy="646225"/>
              <a:chOff x="1514848" y="995081"/>
              <a:chExt cx="481781" cy="457201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7AB7D3A-FA25-498C-B0E9-8AC7C36F771B}"/>
                  </a:ext>
                </a:extLst>
              </p:cNvPr>
              <p:cNvSpPr/>
              <p:nvPr/>
            </p:nvSpPr>
            <p:spPr>
              <a:xfrm>
                <a:off x="1514848" y="995081"/>
                <a:ext cx="481781" cy="4572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0EBB360-24E9-43EC-939E-44B205335437}"/>
                  </a:ext>
                </a:extLst>
              </p:cNvPr>
              <p:cNvSpPr/>
              <p:nvPr/>
            </p:nvSpPr>
            <p:spPr>
              <a:xfrm>
                <a:off x="1591047" y="1055520"/>
                <a:ext cx="329381" cy="336321"/>
              </a:xfrm>
              <a:prstGeom prst="ellipse">
                <a:avLst/>
              </a:prstGeom>
              <a:solidFill>
                <a:srgbClr val="00FF00"/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>
                    <a:solidFill>
                      <a:srgbClr val="7030A0"/>
                    </a:solidFill>
                  </a:rPr>
                  <a:t>3</a:t>
                </a:r>
              </a:p>
            </p:txBody>
          </p:sp>
        </p:grp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3D07E39D-D6AB-FC9C-91C2-2FAD51FC85A1}"/>
              </a:ext>
            </a:extLst>
          </p:cNvPr>
          <p:cNvSpPr txBox="1">
            <a:spLocks/>
          </p:cNvSpPr>
          <p:nvPr/>
        </p:nvSpPr>
        <p:spPr>
          <a:xfrm>
            <a:off x="152939" y="55007"/>
            <a:ext cx="9767058" cy="8330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60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Significance</a:t>
            </a:r>
            <a:endParaRPr lang="en-US" sz="6000" b="1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FE99B9B5-0277-FAE8-1C7B-B6ED6765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4980A9-0726-FAA8-A8D9-41C12084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95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68000" decel="3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26A06-E375-73C8-DF62-A88AECFF2534}"/>
              </a:ext>
            </a:extLst>
          </p:cNvPr>
          <p:cNvSpPr/>
          <p:nvPr/>
        </p:nvSpPr>
        <p:spPr>
          <a:xfrm>
            <a:off x="9144000" y="6270171"/>
            <a:ext cx="2667000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B603BE4-6B38-0E5B-38B8-CF2F05FE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56F7E2-D991-C440-0298-8A153DC759BC}"/>
              </a:ext>
            </a:extLst>
          </p:cNvPr>
          <p:cNvSpPr/>
          <p:nvPr/>
        </p:nvSpPr>
        <p:spPr>
          <a:xfrm>
            <a:off x="2925164" y="2817569"/>
            <a:ext cx="634167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gradFill>
                  <a:gsLst>
                    <a:gs pos="14000">
                      <a:srgbClr val="002060"/>
                    </a:gs>
                    <a:gs pos="100000">
                      <a:srgbClr val="00FFFF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40A04050005020304" pitchFamily="18" charset="0"/>
                <a:cs typeface="Aldhabi" panose="01000000000000000000" pitchFamily="2" charset="-78"/>
              </a:rPr>
              <a:t>Methodology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E790A5-E194-8A72-78E6-50BE532B77D8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3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53D9F-BFFA-50A5-6C74-3B137523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4663082-71BE-F3A2-026E-EDA311586800}"/>
              </a:ext>
            </a:extLst>
          </p:cNvPr>
          <p:cNvSpPr txBox="1">
            <a:spLocks/>
          </p:cNvSpPr>
          <p:nvPr/>
        </p:nvSpPr>
        <p:spPr>
          <a:xfrm>
            <a:off x="221429" y="385268"/>
            <a:ext cx="9767058" cy="8330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60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</a:t>
            </a:r>
            <a:endParaRPr lang="en-US" sz="60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CFDC6B-2A87-4F81-4890-A7FE7E76278F}"/>
              </a:ext>
            </a:extLst>
          </p:cNvPr>
          <p:cNvSpPr/>
          <p:nvPr/>
        </p:nvSpPr>
        <p:spPr>
          <a:xfrm>
            <a:off x="9303488" y="6209414"/>
            <a:ext cx="2050312" cy="51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6C08A-1C7E-8D2B-6BB9-F95F68769261}"/>
              </a:ext>
            </a:extLst>
          </p:cNvPr>
          <p:cNvSpPr txBox="1"/>
          <p:nvPr/>
        </p:nvSpPr>
        <p:spPr>
          <a:xfrm>
            <a:off x="268400" y="1760901"/>
            <a:ext cx="5147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Normally, all the OCR tools process has five important steps. They are mentioned in following diagram: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capture</a:t>
            </a:r>
            <a:endParaRPr lang="en-GB" sz="2000" i="0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pre-processing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Document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222BE1-3CBA-3B01-D1C9-3DBD51B620BF}"/>
              </a:ext>
            </a:extLst>
          </p:cNvPr>
          <p:cNvGrpSpPr/>
          <p:nvPr/>
        </p:nvGrpSpPr>
        <p:grpSpPr>
          <a:xfrm flipH="1">
            <a:off x="6096000" y="1428980"/>
            <a:ext cx="4986940" cy="4569755"/>
            <a:chOff x="1320392" y="1614513"/>
            <a:chExt cx="4957439" cy="4923129"/>
          </a:xfrm>
          <a:effectLst>
            <a:outerShdw blurRad="152400" dir="4080000" sx="90000" sy="-19000" rotWithShape="0">
              <a:prstClr val="black">
                <a:alpha val="25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31EAAB-6D0F-829E-64B7-E24963869AEA}"/>
                </a:ext>
              </a:extLst>
            </p:cNvPr>
            <p:cNvGrpSpPr/>
            <p:nvPr/>
          </p:nvGrpSpPr>
          <p:grpSpPr>
            <a:xfrm>
              <a:off x="1320392" y="1614513"/>
              <a:ext cx="4957439" cy="4923129"/>
              <a:chOff x="1578299" y="1657060"/>
              <a:chExt cx="4957439" cy="492312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3F0C23A-18FC-F16A-9F76-F38A66D3BB9F}"/>
                  </a:ext>
                </a:extLst>
              </p:cNvPr>
              <p:cNvGrpSpPr/>
              <p:nvPr/>
            </p:nvGrpSpPr>
            <p:grpSpPr>
              <a:xfrm>
                <a:off x="1578299" y="1657060"/>
                <a:ext cx="4957439" cy="4923129"/>
                <a:chOff x="1578299" y="1657060"/>
                <a:chExt cx="4957439" cy="492312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1A408A3-871B-E411-FA9F-CBD63E3A795E}"/>
                    </a:ext>
                  </a:extLst>
                </p:cNvPr>
                <p:cNvGrpSpPr/>
                <p:nvPr/>
              </p:nvGrpSpPr>
              <p:grpSpPr>
                <a:xfrm>
                  <a:off x="1578299" y="1710818"/>
                  <a:ext cx="4957439" cy="4869371"/>
                  <a:chOff x="1578299" y="1710818"/>
                  <a:chExt cx="4957439" cy="4869371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E76B3637-93A9-1B2A-A9E6-F7DFEB546536}"/>
                      </a:ext>
                    </a:extLst>
                  </p:cNvPr>
                  <p:cNvGrpSpPr/>
                  <p:nvPr/>
                </p:nvGrpSpPr>
                <p:grpSpPr>
                  <a:xfrm>
                    <a:off x="1693863" y="1710818"/>
                    <a:ext cx="4841875" cy="4869371"/>
                    <a:chOff x="1693863" y="1710818"/>
                    <a:chExt cx="4841875" cy="4869371"/>
                  </a:xfrm>
                </p:grpSpPr>
                <p:sp>
                  <p:nvSpPr>
                    <p:cNvPr id="21" name="Freeform 9">
                      <a:extLst>
                        <a:ext uri="{FF2B5EF4-FFF2-40B4-BE49-F238E27FC236}">
                          <a16:creationId xmlns:a16="http://schemas.microsoft.com/office/drawing/2014/main" id="{55C0F637-DC16-44AC-69D1-A185A06C0A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12925" y="1736726"/>
                      <a:ext cx="2301875" cy="2011363"/>
                    </a:xfrm>
                    <a:custGeom>
                      <a:avLst/>
                      <a:gdLst>
                        <a:gd name="T0" fmla="*/ 40 w 2899"/>
                        <a:gd name="T1" fmla="*/ 1991 h 2533"/>
                        <a:gd name="T2" fmla="*/ 134 w 2899"/>
                        <a:gd name="T3" fmla="*/ 1766 h 2533"/>
                        <a:gd name="T4" fmla="*/ 244 w 2899"/>
                        <a:gd name="T5" fmla="*/ 1549 h 2533"/>
                        <a:gd name="T6" fmla="*/ 370 w 2899"/>
                        <a:gd name="T7" fmla="*/ 1346 h 2533"/>
                        <a:gd name="T8" fmla="*/ 510 w 2899"/>
                        <a:gd name="T9" fmla="*/ 1154 h 2533"/>
                        <a:gd name="T10" fmla="*/ 666 w 2899"/>
                        <a:gd name="T11" fmla="*/ 973 h 2533"/>
                        <a:gd name="T12" fmla="*/ 833 w 2899"/>
                        <a:gd name="T13" fmla="*/ 806 h 2533"/>
                        <a:gd name="T14" fmla="*/ 1013 w 2899"/>
                        <a:gd name="T15" fmla="*/ 655 h 2533"/>
                        <a:gd name="T16" fmla="*/ 1204 w 2899"/>
                        <a:gd name="T17" fmla="*/ 516 h 2533"/>
                        <a:gd name="T18" fmla="*/ 1405 w 2899"/>
                        <a:gd name="T19" fmla="*/ 391 h 2533"/>
                        <a:gd name="T20" fmla="*/ 1616 w 2899"/>
                        <a:gd name="T21" fmla="*/ 284 h 2533"/>
                        <a:gd name="T22" fmla="*/ 1833 w 2899"/>
                        <a:gd name="T23" fmla="*/ 192 h 2533"/>
                        <a:gd name="T24" fmla="*/ 2060 w 2899"/>
                        <a:gd name="T25" fmla="*/ 119 h 2533"/>
                        <a:gd name="T26" fmla="*/ 2294 w 2899"/>
                        <a:gd name="T27" fmla="*/ 61 h 2533"/>
                        <a:gd name="T28" fmla="*/ 2532 w 2899"/>
                        <a:gd name="T29" fmla="*/ 23 h 2533"/>
                        <a:gd name="T30" fmla="*/ 2776 w 2899"/>
                        <a:gd name="T31" fmla="*/ 4 h 2533"/>
                        <a:gd name="T32" fmla="*/ 2899 w 2899"/>
                        <a:gd name="T33" fmla="*/ 1373 h 2533"/>
                        <a:gd name="T34" fmla="*/ 2765 w 2899"/>
                        <a:gd name="T35" fmla="*/ 1378 h 2533"/>
                        <a:gd name="T36" fmla="*/ 2632 w 2899"/>
                        <a:gd name="T37" fmla="*/ 1394 h 2533"/>
                        <a:gd name="T38" fmla="*/ 2502 w 2899"/>
                        <a:gd name="T39" fmla="*/ 1421 h 2533"/>
                        <a:gd name="T40" fmla="*/ 2375 w 2899"/>
                        <a:gd name="T41" fmla="*/ 1457 h 2533"/>
                        <a:gd name="T42" fmla="*/ 2254 w 2899"/>
                        <a:gd name="T43" fmla="*/ 1503 h 2533"/>
                        <a:gd name="T44" fmla="*/ 2135 w 2899"/>
                        <a:gd name="T45" fmla="*/ 1557 h 2533"/>
                        <a:gd name="T46" fmla="*/ 2022 w 2899"/>
                        <a:gd name="T47" fmla="*/ 1620 h 2533"/>
                        <a:gd name="T48" fmla="*/ 1914 w 2899"/>
                        <a:gd name="T49" fmla="*/ 1693 h 2533"/>
                        <a:gd name="T50" fmla="*/ 1812 w 2899"/>
                        <a:gd name="T51" fmla="*/ 1774 h 2533"/>
                        <a:gd name="T52" fmla="*/ 1716 w 2899"/>
                        <a:gd name="T53" fmla="*/ 1862 h 2533"/>
                        <a:gd name="T54" fmla="*/ 1586 w 2899"/>
                        <a:gd name="T55" fmla="*/ 2006 h 2533"/>
                        <a:gd name="T56" fmla="*/ 1509 w 2899"/>
                        <a:gd name="T57" fmla="*/ 2114 h 2533"/>
                        <a:gd name="T58" fmla="*/ 1440 w 2899"/>
                        <a:gd name="T59" fmla="*/ 2225 h 2533"/>
                        <a:gd name="T60" fmla="*/ 1378 w 2899"/>
                        <a:gd name="T61" fmla="*/ 2344 h 2533"/>
                        <a:gd name="T62" fmla="*/ 1326 w 2899"/>
                        <a:gd name="T63" fmla="*/ 2467 h 2533"/>
                        <a:gd name="T64" fmla="*/ 0 w 2899"/>
                        <a:gd name="T65" fmla="*/ 2108 h 2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899" h="2533">
                          <a:moveTo>
                            <a:pt x="0" y="2108"/>
                          </a:moveTo>
                          <a:lnTo>
                            <a:pt x="40" y="1991"/>
                          </a:lnTo>
                          <a:lnTo>
                            <a:pt x="84" y="1878"/>
                          </a:lnTo>
                          <a:lnTo>
                            <a:pt x="134" y="1766"/>
                          </a:lnTo>
                          <a:lnTo>
                            <a:pt x="188" y="1657"/>
                          </a:lnTo>
                          <a:lnTo>
                            <a:pt x="244" y="1549"/>
                          </a:lnTo>
                          <a:lnTo>
                            <a:pt x="305" y="1448"/>
                          </a:lnTo>
                          <a:lnTo>
                            <a:pt x="370" y="1346"/>
                          </a:lnTo>
                          <a:lnTo>
                            <a:pt x="439" y="1248"/>
                          </a:lnTo>
                          <a:lnTo>
                            <a:pt x="510" y="1154"/>
                          </a:lnTo>
                          <a:lnTo>
                            <a:pt x="587" y="1062"/>
                          </a:lnTo>
                          <a:lnTo>
                            <a:pt x="666" y="973"/>
                          </a:lnTo>
                          <a:lnTo>
                            <a:pt x="749" y="889"/>
                          </a:lnTo>
                          <a:lnTo>
                            <a:pt x="833" y="806"/>
                          </a:lnTo>
                          <a:lnTo>
                            <a:pt x="921" y="729"/>
                          </a:lnTo>
                          <a:lnTo>
                            <a:pt x="1013" y="655"/>
                          </a:lnTo>
                          <a:lnTo>
                            <a:pt x="1108" y="583"/>
                          </a:lnTo>
                          <a:lnTo>
                            <a:pt x="1204" y="516"/>
                          </a:lnTo>
                          <a:lnTo>
                            <a:pt x="1303" y="451"/>
                          </a:lnTo>
                          <a:lnTo>
                            <a:pt x="1405" y="391"/>
                          </a:lnTo>
                          <a:lnTo>
                            <a:pt x="1509" y="336"/>
                          </a:lnTo>
                          <a:lnTo>
                            <a:pt x="1616" y="284"/>
                          </a:lnTo>
                          <a:lnTo>
                            <a:pt x="1724" y="236"/>
                          </a:lnTo>
                          <a:lnTo>
                            <a:pt x="1833" y="192"/>
                          </a:lnTo>
                          <a:lnTo>
                            <a:pt x="1947" y="153"/>
                          </a:lnTo>
                          <a:lnTo>
                            <a:pt x="2060" y="119"/>
                          </a:lnTo>
                          <a:lnTo>
                            <a:pt x="2177" y="88"/>
                          </a:lnTo>
                          <a:lnTo>
                            <a:pt x="2294" y="61"/>
                          </a:lnTo>
                          <a:lnTo>
                            <a:pt x="2413" y="40"/>
                          </a:lnTo>
                          <a:lnTo>
                            <a:pt x="2532" y="23"/>
                          </a:lnTo>
                          <a:lnTo>
                            <a:pt x="2653" y="9"/>
                          </a:lnTo>
                          <a:lnTo>
                            <a:pt x="2776" y="4"/>
                          </a:lnTo>
                          <a:lnTo>
                            <a:pt x="2899" y="0"/>
                          </a:lnTo>
                          <a:lnTo>
                            <a:pt x="2899" y="1373"/>
                          </a:lnTo>
                          <a:lnTo>
                            <a:pt x="2832" y="1375"/>
                          </a:lnTo>
                          <a:lnTo>
                            <a:pt x="2765" y="1378"/>
                          </a:lnTo>
                          <a:lnTo>
                            <a:pt x="2697" y="1384"/>
                          </a:lnTo>
                          <a:lnTo>
                            <a:pt x="2632" y="1394"/>
                          </a:lnTo>
                          <a:lnTo>
                            <a:pt x="2567" y="1405"/>
                          </a:lnTo>
                          <a:lnTo>
                            <a:pt x="2502" y="1421"/>
                          </a:lnTo>
                          <a:lnTo>
                            <a:pt x="2438" y="1438"/>
                          </a:lnTo>
                          <a:lnTo>
                            <a:pt x="2375" y="1457"/>
                          </a:lnTo>
                          <a:lnTo>
                            <a:pt x="2313" y="1478"/>
                          </a:lnTo>
                          <a:lnTo>
                            <a:pt x="2254" y="1503"/>
                          </a:lnTo>
                          <a:lnTo>
                            <a:pt x="2192" y="1528"/>
                          </a:lnTo>
                          <a:lnTo>
                            <a:pt x="2135" y="1557"/>
                          </a:lnTo>
                          <a:lnTo>
                            <a:pt x="2077" y="1588"/>
                          </a:lnTo>
                          <a:lnTo>
                            <a:pt x="2022" y="1620"/>
                          </a:lnTo>
                          <a:lnTo>
                            <a:pt x="1968" y="1657"/>
                          </a:lnTo>
                          <a:lnTo>
                            <a:pt x="1914" y="1693"/>
                          </a:lnTo>
                          <a:lnTo>
                            <a:pt x="1862" y="1732"/>
                          </a:lnTo>
                          <a:lnTo>
                            <a:pt x="1812" y="1774"/>
                          </a:lnTo>
                          <a:lnTo>
                            <a:pt x="1762" y="1816"/>
                          </a:lnTo>
                          <a:lnTo>
                            <a:pt x="1716" y="1862"/>
                          </a:lnTo>
                          <a:lnTo>
                            <a:pt x="1628" y="1956"/>
                          </a:lnTo>
                          <a:lnTo>
                            <a:pt x="1586" y="2006"/>
                          </a:lnTo>
                          <a:lnTo>
                            <a:pt x="1545" y="2060"/>
                          </a:lnTo>
                          <a:lnTo>
                            <a:pt x="1509" y="2114"/>
                          </a:lnTo>
                          <a:lnTo>
                            <a:pt x="1472" y="2168"/>
                          </a:lnTo>
                          <a:lnTo>
                            <a:pt x="1440" y="2225"/>
                          </a:lnTo>
                          <a:lnTo>
                            <a:pt x="1407" y="2283"/>
                          </a:lnTo>
                          <a:lnTo>
                            <a:pt x="1378" y="2344"/>
                          </a:lnTo>
                          <a:lnTo>
                            <a:pt x="1351" y="2406"/>
                          </a:lnTo>
                          <a:lnTo>
                            <a:pt x="1326" y="2467"/>
                          </a:lnTo>
                          <a:lnTo>
                            <a:pt x="1305" y="2533"/>
                          </a:lnTo>
                          <a:lnTo>
                            <a:pt x="0" y="2108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2" name="Freeform 6">
                      <a:extLst>
                        <a:ext uri="{FF2B5EF4-FFF2-40B4-BE49-F238E27FC236}">
                          <a16:creationId xmlns:a16="http://schemas.microsoft.com/office/drawing/2014/main" id="{5F09A98E-8A92-00DF-2768-657DC08D07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97438" y="3411538"/>
                      <a:ext cx="1638300" cy="2706688"/>
                    </a:xfrm>
                    <a:custGeom>
                      <a:avLst/>
                      <a:gdLst>
                        <a:gd name="T0" fmla="*/ 1951 w 2064"/>
                        <a:gd name="T1" fmla="*/ 117 h 3411"/>
                        <a:gd name="T2" fmla="*/ 2007 w 2064"/>
                        <a:gd name="T3" fmla="*/ 355 h 3411"/>
                        <a:gd name="T4" fmla="*/ 2045 w 2064"/>
                        <a:gd name="T5" fmla="*/ 595 h 3411"/>
                        <a:gd name="T6" fmla="*/ 2062 w 2064"/>
                        <a:gd name="T7" fmla="*/ 834 h 3411"/>
                        <a:gd name="T8" fmla="*/ 2062 w 2064"/>
                        <a:gd name="T9" fmla="*/ 1074 h 3411"/>
                        <a:gd name="T10" fmla="*/ 2041 w 2064"/>
                        <a:gd name="T11" fmla="*/ 1310 h 3411"/>
                        <a:gd name="T12" fmla="*/ 2005 w 2064"/>
                        <a:gd name="T13" fmla="*/ 1542 h 3411"/>
                        <a:gd name="T14" fmla="*/ 1949 w 2064"/>
                        <a:gd name="T15" fmla="*/ 1773 h 3411"/>
                        <a:gd name="T16" fmla="*/ 1876 w 2064"/>
                        <a:gd name="T17" fmla="*/ 1997 h 3411"/>
                        <a:gd name="T18" fmla="*/ 1786 w 2064"/>
                        <a:gd name="T19" fmla="*/ 2214 h 3411"/>
                        <a:gd name="T20" fmla="*/ 1680 w 2064"/>
                        <a:gd name="T21" fmla="*/ 2425 h 3411"/>
                        <a:gd name="T22" fmla="*/ 1555 w 2064"/>
                        <a:gd name="T23" fmla="*/ 2629 h 3411"/>
                        <a:gd name="T24" fmla="*/ 1417 w 2064"/>
                        <a:gd name="T25" fmla="*/ 2823 h 3411"/>
                        <a:gd name="T26" fmla="*/ 1262 w 2064"/>
                        <a:gd name="T27" fmla="*/ 3005 h 3411"/>
                        <a:gd name="T28" fmla="*/ 1091 w 2064"/>
                        <a:gd name="T29" fmla="*/ 3176 h 3411"/>
                        <a:gd name="T30" fmla="*/ 904 w 2064"/>
                        <a:gd name="T31" fmla="*/ 3336 h 3411"/>
                        <a:gd name="T32" fmla="*/ 0 w 2064"/>
                        <a:gd name="T33" fmla="*/ 2301 h 3411"/>
                        <a:gd name="T34" fmla="*/ 106 w 2064"/>
                        <a:gd name="T35" fmla="*/ 2216 h 3411"/>
                        <a:gd name="T36" fmla="*/ 204 w 2064"/>
                        <a:gd name="T37" fmla="*/ 2126 h 3411"/>
                        <a:gd name="T38" fmla="*/ 294 w 2064"/>
                        <a:gd name="T39" fmla="*/ 2028 h 3411"/>
                        <a:gd name="T40" fmla="*/ 374 w 2064"/>
                        <a:gd name="T41" fmla="*/ 1924 h 3411"/>
                        <a:gd name="T42" fmla="*/ 447 w 2064"/>
                        <a:gd name="T43" fmla="*/ 1815 h 3411"/>
                        <a:gd name="T44" fmla="*/ 511 w 2064"/>
                        <a:gd name="T45" fmla="*/ 1701 h 3411"/>
                        <a:gd name="T46" fmla="*/ 564 w 2064"/>
                        <a:gd name="T47" fmla="*/ 1582 h 3411"/>
                        <a:gd name="T48" fmla="*/ 609 w 2064"/>
                        <a:gd name="T49" fmla="*/ 1461 h 3411"/>
                        <a:gd name="T50" fmla="*/ 645 w 2064"/>
                        <a:gd name="T51" fmla="*/ 1337 h 3411"/>
                        <a:gd name="T52" fmla="*/ 670 w 2064"/>
                        <a:gd name="T53" fmla="*/ 1208 h 3411"/>
                        <a:gd name="T54" fmla="*/ 685 w 2064"/>
                        <a:gd name="T55" fmla="*/ 1079 h 3411"/>
                        <a:gd name="T56" fmla="*/ 691 w 2064"/>
                        <a:gd name="T57" fmla="*/ 949 h 3411"/>
                        <a:gd name="T58" fmla="*/ 687 w 2064"/>
                        <a:gd name="T59" fmla="*/ 818 h 3411"/>
                        <a:gd name="T60" fmla="*/ 672 w 2064"/>
                        <a:gd name="T61" fmla="*/ 686 h 3411"/>
                        <a:gd name="T62" fmla="*/ 645 w 2064"/>
                        <a:gd name="T63" fmla="*/ 555 h 3411"/>
                        <a:gd name="T64" fmla="*/ 609 w 2064"/>
                        <a:gd name="T65" fmla="*/ 425 h 3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064" h="3411">
                          <a:moveTo>
                            <a:pt x="1914" y="0"/>
                          </a:moveTo>
                          <a:lnTo>
                            <a:pt x="1951" y="117"/>
                          </a:lnTo>
                          <a:lnTo>
                            <a:pt x="1982" y="236"/>
                          </a:lnTo>
                          <a:lnTo>
                            <a:pt x="2007" y="355"/>
                          </a:lnTo>
                          <a:lnTo>
                            <a:pt x="2028" y="476"/>
                          </a:lnTo>
                          <a:lnTo>
                            <a:pt x="2045" y="595"/>
                          </a:lnTo>
                          <a:lnTo>
                            <a:pt x="2056" y="714"/>
                          </a:lnTo>
                          <a:lnTo>
                            <a:pt x="2062" y="834"/>
                          </a:lnTo>
                          <a:lnTo>
                            <a:pt x="2064" y="955"/>
                          </a:lnTo>
                          <a:lnTo>
                            <a:pt x="2062" y="1074"/>
                          </a:lnTo>
                          <a:lnTo>
                            <a:pt x="2055" y="1191"/>
                          </a:lnTo>
                          <a:lnTo>
                            <a:pt x="2041" y="1310"/>
                          </a:lnTo>
                          <a:lnTo>
                            <a:pt x="2026" y="1427"/>
                          </a:lnTo>
                          <a:lnTo>
                            <a:pt x="2005" y="1542"/>
                          </a:lnTo>
                          <a:lnTo>
                            <a:pt x="1980" y="1657"/>
                          </a:lnTo>
                          <a:lnTo>
                            <a:pt x="1949" y="1773"/>
                          </a:lnTo>
                          <a:lnTo>
                            <a:pt x="1914" y="1886"/>
                          </a:lnTo>
                          <a:lnTo>
                            <a:pt x="1876" y="1997"/>
                          </a:lnTo>
                          <a:lnTo>
                            <a:pt x="1834" y="2107"/>
                          </a:lnTo>
                          <a:lnTo>
                            <a:pt x="1786" y="2214"/>
                          </a:lnTo>
                          <a:lnTo>
                            <a:pt x="1734" y="2322"/>
                          </a:lnTo>
                          <a:lnTo>
                            <a:pt x="1680" y="2425"/>
                          </a:lnTo>
                          <a:lnTo>
                            <a:pt x="1621" y="2529"/>
                          </a:lnTo>
                          <a:lnTo>
                            <a:pt x="1555" y="2629"/>
                          </a:lnTo>
                          <a:lnTo>
                            <a:pt x="1488" y="2727"/>
                          </a:lnTo>
                          <a:lnTo>
                            <a:pt x="1417" y="2823"/>
                          </a:lnTo>
                          <a:lnTo>
                            <a:pt x="1340" y="2915"/>
                          </a:lnTo>
                          <a:lnTo>
                            <a:pt x="1262" y="3005"/>
                          </a:lnTo>
                          <a:lnTo>
                            <a:pt x="1179" y="3092"/>
                          </a:lnTo>
                          <a:lnTo>
                            <a:pt x="1091" y="3176"/>
                          </a:lnTo>
                          <a:lnTo>
                            <a:pt x="1000" y="3257"/>
                          </a:lnTo>
                          <a:lnTo>
                            <a:pt x="904" y="3336"/>
                          </a:lnTo>
                          <a:lnTo>
                            <a:pt x="806" y="3411"/>
                          </a:lnTo>
                          <a:lnTo>
                            <a:pt x="0" y="2301"/>
                          </a:lnTo>
                          <a:lnTo>
                            <a:pt x="54" y="2258"/>
                          </a:lnTo>
                          <a:lnTo>
                            <a:pt x="106" y="2216"/>
                          </a:lnTo>
                          <a:lnTo>
                            <a:pt x="156" y="2172"/>
                          </a:lnTo>
                          <a:lnTo>
                            <a:pt x="204" y="2126"/>
                          </a:lnTo>
                          <a:lnTo>
                            <a:pt x="250" y="2078"/>
                          </a:lnTo>
                          <a:lnTo>
                            <a:pt x="294" y="2028"/>
                          </a:lnTo>
                          <a:lnTo>
                            <a:pt x="336" y="1976"/>
                          </a:lnTo>
                          <a:lnTo>
                            <a:pt x="374" y="1924"/>
                          </a:lnTo>
                          <a:lnTo>
                            <a:pt x="413" y="1870"/>
                          </a:lnTo>
                          <a:lnTo>
                            <a:pt x="447" y="1815"/>
                          </a:lnTo>
                          <a:lnTo>
                            <a:pt x="480" y="1759"/>
                          </a:lnTo>
                          <a:lnTo>
                            <a:pt x="511" y="1701"/>
                          </a:lnTo>
                          <a:lnTo>
                            <a:pt x="540" y="1642"/>
                          </a:lnTo>
                          <a:lnTo>
                            <a:pt x="564" y="1582"/>
                          </a:lnTo>
                          <a:lnTo>
                            <a:pt x="588" y="1523"/>
                          </a:lnTo>
                          <a:lnTo>
                            <a:pt x="609" y="1461"/>
                          </a:lnTo>
                          <a:lnTo>
                            <a:pt x="628" y="1400"/>
                          </a:lnTo>
                          <a:lnTo>
                            <a:pt x="645" y="1337"/>
                          </a:lnTo>
                          <a:lnTo>
                            <a:pt x="659" y="1273"/>
                          </a:lnTo>
                          <a:lnTo>
                            <a:pt x="670" y="1208"/>
                          </a:lnTo>
                          <a:lnTo>
                            <a:pt x="680" y="1145"/>
                          </a:lnTo>
                          <a:lnTo>
                            <a:pt x="685" y="1079"/>
                          </a:lnTo>
                          <a:lnTo>
                            <a:pt x="689" y="1014"/>
                          </a:lnTo>
                          <a:lnTo>
                            <a:pt x="691" y="949"/>
                          </a:lnTo>
                          <a:lnTo>
                            <a:pt x="691" y="883"/>
                          </a:lnTo>
                          <a:lnTo>
                            <a:pt x="687" y="818"/>
                          </a:lnTo>
                          <a:lnTo>
                            <a:pt x="682" y="751"/>
                          </a:lnTo>
                          <a:lnTo>
                            <a:pt x="672" y="686"/>
                          </a:lnTo>
                          <a:lnTo>
                            <a:pt x="661" y="620"/>
                          </a:lnTo>
                          <a:lnTo>
                            <a:pt x="645" y="555"/>
                          </a:lnTo>
                          <a:lnTo>
                            <a:pt x="630" y="490"/>
                          </a:lnTo>
                          <a:lnTo>
                            <a:pt x="609" y="425"/>
                          </a:lnTo>
                          <a:lnTo>
                            <a:pt x="1914" y="0"/>
                          </a:lnTo>
                          <a:close/>
                        </a:path>
                      </a:pathLst>
                    </a:custGeom>
                    <a:solidFill>
                      <a:srgbClr val="00206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3" name="Freeform 7">
                      <a:extLst>
                        <a:ext uri="{FF2B5EF4-FFF2-40B4-BE49-F238E27FC236}">
                          <a16:creationId xmlns:a16="http://schemas.microsoft.com/office/drawing/2014/main" id="{94FA9BE1-E13F-0359-06DE-D5A6E64726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692400" y="5235576"/>
                      <a:ext cx="2844800" cy="1344613"/>
                    </a:xfrm>
                    <a:custGeom>
                      <a:avLst/>
                      <a:gdLst>
                        <a:gd name="T0" fmla="*/ 3483 w 3584"/>
                        <a:gd name="T1" fmla="*/ 1181 h 1693"/>
                        <a:gd name="T2" fmla="*/ 3275 w 3584"/>
                        <a:gd name="T3" fmla="*/ 1309 h 1693"/>
                        <a:gd name="T4" fmla="*/ 3058 w 3584"/>
                        <a:gd name="T5" fmla="*/ 1419 h 1693"/>
                        <a:gd name="T6" fmla="*/ 2836 w 3584"/>
                        <a:gd name="T7" fmla="*/ 1509 h 1693"/>
                        <a:gd name="T8" fmla="*/ 2609 w 3584"/>
                        <a:gd name="T9" fmla="*/ 1582 h 1693"/>
                        <a:gd name="T10" fmla="*/ 2379 w 3584"/>
                        <a:gd name="T11" fmla="*/ 1636 h 1693"/>
                        <a:gd name="T12" fmla="*/ 2144 w 3584"/>
                        <a:gd name="T13" fmla="*/ 1672 h 1693"/>
                        <a:gd name="T14" fmla="*/ 1910 w 3584"/>
                        <a:gd name="T15" fmla="*/ 1691 h 1693"/>
                        <a:gd name="T16" fmla="*/ 1674 w 3584"/>
                        <a:gd name="T17" fmla="*/ 1691 h 1693"/>
                        <a:gd name="T18" fmla="*/ 1438 w 3584"/>
                        <a:gd name="T19" fmla="*/ 1672 h 1693"/>
                        <a:gd name="T20" fmla="*/ 1205 w 3584"/>
                        <a:gd name="T21" fmla="*/ 1636 h 1693"/>
                        <a:gd name="T22" fmla="*/ 975 w 3584"/>
                        <a:gd name="T23" fmla="*/ 1582 h 1693"/>
                        <a:gd name="T24" fmla="*/ 746 w 3584"/>
                        <a:gd name="T25" fmla="*/ 1509 h 1693"/>
                        <a:gd name="T26" fmla="*/ 526 w 3584"/>
                        <a:gd name="T27" fmla="*/ 1419 h 1693"/>
                        <a:gd name="T28" fmla="*/ 309 w 3584"/>
                        <a:gd name="T29" fmla="*/ 1309 h 1693"/>
                        <a:gd name="T30" fmla="*/ 101 w 3584"/>
                        <a:gd name="T31" fmla="*/ 1181 h 1693"/>
                        <a:gd name="T32" fmla="*/ 806 w 3584"/>
                        <a:gd name="T33" fmla="*/ 0 h 1693"/>
                        <a:gd name="T34" fmla="*/ 919 w 3584"/>
                        <a:gd name="T35" fmla="*/ 76 h 1693"/>
                        <a:gd name="T36" fmla="*/ 1035 w 3584"/>
                        <a:gd name="T37" fmla="*/ 140 h 1693"/>
                        <a:gd name="T38" fmla="*/ 1155 w 3584"/>
                        <a:gd name="T39" fmla="*/ 196 h 1693"/>
                        <a:gd name="T40" fmla="*/ 1280 w 3584"/>
                        <a:gd name="T41" fmla="*/ 242 h 1693"/>
                        <a:gd name="T42" fmla="*/ 1405 w 3584"/>
                        <a:gd name="T43" fmla="*/ 276 h 1693"/>
                        <a:gd name="T44" fmla="*/ 1534 w 3584"/>
                        <a:gd name="T45" fmla="*/ 301 h 1693"/>
                        <a:gd name="T46" fmla="*/ 1662 w 3584"/>
                        <a:gd name="T47" fmla="*/ 317 h 1693"/>
                        <a:gd name="T48" fmla="*/ 1791 w 3584"/>
                        <a:gd name="T49" fmla="*/ 320 h 1693"/>
                        <a:gd name="T50" fmla="*/ 1922 w 3584"/>
                        <a:gd name="T51" fmla="*/ 317 h 1693"/>
                        <a:gd name="T52" fmla="*/ 2050 w 3584"/>
                        <a:gd name="T53" fmla="*/ 301 h 1693"/>
                        <a:gd name="T54" fmla="*/ 2179 w 3584"/>
                        <a:gd name="T55" fmla="*/ 276 h 1693"/>
                        <a:gd name="T56" fmla="*/ 2304 w 3584"/>
                        <a:gd name="T57" fmla="*/ 242 h 1693"/>
                        <a:gd name="T58" fmla="*/ 2429 w 3584"/>
                        <a:gd name="T59" fmla="*/ 196 h 1693"/>
                        <a:gd name="T60" fmla="*/ 2548 w 3584"/>
                        <a:gd name="T61" fmla="*/ 140 h 1693"/>
                        <a:gd name="T62" fmla="*/ 2665 w 3584"/>
                        <a:gd name="T63" fmla="*/ 76 h 1693"/>
                        <a:gd name="T64" fmla="*/ 2778 w 3584"/>
                        <a:gd name="T65" fmla="*/ 0 h 16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3584" h="1693">
                          <a:moveTo>
                            <a:pt x="3584" y="1112"/>
                          </a:moveTo>
                          <a:lnTo>
                            <a:pt x="3483" y="1181"/>
                          </a:lnTo>
                          <a:lnTo>
                            <a:pt x="3379" y="1248"/>
                          </a:lnTo>
                          <a:lnTo>
                            <a:pt x="3275" y="1309"/>
                          </a:lnTo>
                          <a:lnTo>
                            <a:pt x="3168" y="1365"/>
                          </a:lnTo>
                          <a:lnTo>
                            <a:pt x="3058" y="1419"/>
                          </a:lnTo>
                          <a:lnTo>
                            <a:pt x="2949" y="1467"/>
                          </a:lnTo>
                          <a:lnTo>
                            <a:pt x="2836" y="1509"/>
                          </a:lnTo>
                          <a:lnTo>
                            <a:pt x="2724" y="1547"/>
                          </a:lnTo>
                          <a:lnTo>
                            <a:pt x="2609" y="1582"/>
                          </a:lnTo>
                          <a:lnTo>
                            <a:pt x="2494" y="1611"/>
                          </a:lnTo>
                          <a:lnTo>
                            <a:pt x="2379" y="1636"/>
                          </a:lnTo>
                          <a:lnTo>
                            <a:pt x="2261" y="1657"/>
                          </a:lnTo>
                          <a:lnTo>
                            <a:pt x="2144" y="1672"/>
                          </a:lnTo>
                          <a:lnTo>
                            <a:pt x="2027" y="1684"/>
                          </a:lnTo>
                          <a:lnTo>
                            <a:pt x="1910" y="1691"/>
                          </a:lnTo>
                          <a:lnTo>
                            <a:pt x="1791" y="1693"/>
                          </a:lnTo>
                          <a:lnTo>
                            <a:pt x="1674" y="1691"/>
                          </a:lnTo>
                          <a:lnTo>
                            <a:pt x="1557" y="1684"/>
                          </a:lnTo>
                          <a:lnTo>
                            <a:pt x="1438" y="1672"/>
                          </a:lnTo>
                          <a:lnTo>
                            <a:pt x="1321" y="1657"/>
                          </a:lnTo>
                          <a:lnTo>
                            <a:pt x="1205" y="1636"/>
                          </a:lnTo>
                          <a:lnTo>
                            <a:pt x="1088" y="1611"/>
                          </a:lnTo>
                          <a:lnTo>
                            <a:pt x="975" y="1582"/>
                          </a:lnTo>
                          <a:lnTo>
                            <a:pt x="860" y="1547"/>
                          </a:lnTo>
                          <a:lnTo>
                            <a:pt x="746" y="1509"/>
                          </a:lnTo>
                          <a:lnTo>
                            <a:pt x="635" y="1467"/>
                          </a:lnTo>
                          <a:lnTo>
                            <a:pt x="526" y="1419"/>
                          </a:lnTo>
                          <a:lnTo>
                            <a:pt x="416" y="1365"/>
                          </a:lnTo>
                          <a:lnTo>
                            <a:pt x="309" y="1309"/>
                          </a:lnTo>
                          <a:lnTo>
                            <a:pt x="203" y="1248"/>
                          </a:lnTo>
                          <a:lnTo>
                            <a:pt x="101" y="1181"/>
                          </a:lnTo>
                          <a:lnTo>
                            <a:pt x="0" y="1112"/>
                          </a:lnTo>
                          <a:lnTo>
                            <a:pt x="806" y="0"/>
                          </a:lnTo>
                          <a:lnTo>
                            <a:pt x="862" y="40"/>
                          </a:lnTo>
                          <a:lnTo>
                            <a:pt x="919" y="76"/>
                          </a:lnTo>
                          <a:lnTo>
                            <a:pt x="977" y="109"/>
                          </a:lnTo>
                          <a:lnTo>
                            <a:pt x="1035" y="140"/>
                          </a:lnTo>
                          <a:lnTo>
                            <a:pt x="1096" y="169"/>
                          </a:lnTo>
                          <a:lnTo>
                            <a:pt x="1155" y="196"/>
                          </a:lnTo>
                          <a:lnTo>
                            <a:pt x="1217" y="219"/>
                          </a:lnTo>
                          <a:lnTo>
                            <a:pt x="1280" y="242"/>
                          </a:lnTo>
                          <a:lnTo>
                            <a:pt x="1342" y="259"/>
                          </a:lnTo>
                          <a:lnTo>
                            <a:pt x="1405" y="276"/>
                          </a:lnTo>
                          <a:lnTo>
                            <a:pt x="1468" y="290"/>
                          </a:lnTo>
                          <a:lnTo>
                            <a:pt x="1534" y="301"/>
                          </a:lnTo>
                          <a:lnTo>
                            <a:pt x="1597" y="309"/>
                          </a:lnTo>
                          <a:lnTo>
                            <a:pt x="1662" y="317"/>
                          </a:lnTo>
                          <a:lnTo>
                            <a:pt x="1728" y="320"/>
                          </a:lnTo>
                          <a:lnTo>
                            <a:pt x="1791" y="320"/>
                          </a:lnTo>
                          <a:lnTo>
                            <a:pt x="1856" y="320"/>
                          </a:lnTo>
                          <a:lnTo>
                            <a:pt x="1922" y="317"/>
                          </a:lnTo>
                          <a:lnTo>
                            <a:pt x="1987" y="309"/>
                          </a:lnTo>
                          <a:lnTo>
                            <a:pt x="2050" y="301"/>
                          </a:lnTo>
                          <a:lnTo>
                            <a:pt x="2116" y="290"/>
                          </a:lnTo>
                          <a:lnTo>
                            <a:pt x="2179" y="276"/>
                          </a:lnTo>
                          <a:lnTo>
                            <a:pt x="2242" y="259"/>
                          </a:lnTo>
                          <a:lnTo>
                            <a:pt x="2304" y="242"/>
                          </a:lnTo>
                          <a:lnTo>
                            <a:pt x="2367" y="219"/>
                          </a:lnTo>
                          <a:lnTo>
                            <a:pt x="2429" y="196"/>
                          </a:lnTo>
                          <a:lnTo>
                            <a:pt x="2488" y="169"/>
                          </a:lnTo>
                          <a:lnTo>
                            <a:pt x="2548" y="140"/>
                          </a:lnTo>
                          <a:lnTo>
                            <a:pt x="2607" y="109"/>
                          </a:lnTo>
                          <a:lnTo>
                            <a:pt x="2665" y="76"/>
                          </a:lnTo>
                          <a:lnTo>
                            <a:pt x="2722" y="40"/>
                          </a:lnTo>
                          <a:lnTo>
                            <a:pt x="2778" y="0"/>
                          </a:lnTo>
                          <a:lnTo>
                            <a:pt x="3584" y="1112"/>
                          </a:lnTo>
                          <a:close/>
                        </a:path>
                      </a:pathLst>
                    </a:custGeom>
                    <a:solidFill>
                      <a:srgbClr val="CC3399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4" name="Freeform 8">
                      <a:extLst>
                        <a:ext uri="{FF2B5EF4-FFF2-40B4-BE49-F238E27FC236}">
                          <a16:creationId xmlns:a16="http://schemas.microsoft.com/office/drawing/2014/main" id="{F9B1A57A-6664-BE94-9554-61677251BC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693863" y="3411538"/>
                      <a:ext cx="1638300" cy="2706688"/>
                    </a:xfrm>
                    <a:custGeom>
                      <a:avLst/>
                      <a:gdLst>
                        <a:gd name="T0" fmla="*/ 1160 w 2064"/>
                        <a:gd name="T1" fmla="*/ 3336 h 3411"/>
                        <a:gd name="T2" fmla="*/ 973 w 2064"/>
                        <a:gd name="T3" fmla="*/ 3176 h 3411"/>
                        <a:gd name="T4" fmla="*/ 802 w 2064"/>
                        <a:gd name="T5" fmla="*/ 3005 h 3411"/>
                        <a:gd name="T6" fmla="*/ 647 w 2064"/>
                        <a:gd name="T7" fmla="*/ 2821 h 3411"/>
                        <a:gd name="T8" fmla="*/ 509 w 2064"/>
                        <a:gd name="T9" fmla="*/ 2629 h 3411"/>
                        <a:gd name="T10" fmla="*/ 384 w 2064"/>
                        <a:gd name="T11" fmla="*/ 2425 h 3411"/>
                        <a:gd name="T12" fmla="*/ 278 w 2064"/>
                        <a:gd name="T13" fmla="*/ 2214 h 3411"/>
                        <a:gd name="T14" fmla="*/ 188 w 2064"/>
                        <a:gd name="T15" fmla="*/ 1997 h 3411"/>
                        <a:gd name="T16" fmla="*/ 115 w 2064"/>
                        <a:gd name="T17" fmla="*/ 1773 h 3411"/>
                        <a:gd name="T18" fmla="*/ 59 w 2064"/>
                        <a:gd name="T19" fmla="*/ 1542 h 3411"/>
                        <a:gd name="T20" fmla="*/ 23 w 2064"/>
                        <a:gd name="T21" fmla="*/ 1310 h 3411"/>
                        <a:gd name="T22" fmla="*/ 2 w 2064"/>
                        <a:gd name="T23" fmla="*/ 1074 h 3411"/>
                        <a:gd name="T24" fmla="*/ 2 w 2064"/>
                        <a:gd name="T25" fmla="*/ 834 h 3411"/>
                        <a:gd name="T26" fmla="*/ 19 w 2064"/>
                        <a:gd name="T27" fmla="*/ 595 h 3411"/>
                        <a:gd name="T28" fmla="*/ 57 w 2064"/>
                        <a:gd name="T29" fmla="*/ 355 h 3411"/>
                        <a:gd name="T30" fmla="*/ 113 w 2064"/>
                        <a:gd name="T31" fmla="*/ 117 h 3411"/>
                        <a:gd name="T32" fmla="*/ 1455 w 2064"/>
                        <a:gd name="T33" fmla="*/ 425 h 3411"/>
                        <a:gd name="T34" fmla="*/ 1419 w 2064"/>
                        <a:gd name="T35" fmla="*/ 555 h 3411"/>
                        <a:gd name="T36" fmla="*/ 1392 w 2064"/>
                        <a:gd name="T37" fmla="*/ 686 h 3411"/>
                        <a:gd name="T38" fmla="*/ 1377 w 2064"/>
                        <a:gd name="T39" fmla="*/ 816 h 3411"/>
                        <a:gd name="T40" fmla="*/ 1373 w 2064"/>
                        <a:gd name="T41" fmla="*/ 949 h 3411"/>
                        <a:gd name="T42" fmla="*/ 1379 w 2064"/>
                        <a:gd name="T43" fmla="*/ 1079 h 3411"/>
                        <a:gd name="T44" fmla="*/ 1394 w 2064"/>
                        <a:gd name="T45" fmla="*/ 1208 h 3411"/>
                        <a:gd name="T46" fmla="*/ 1419 w 2064"/>
                        <a:gd name="T47" fmla="*/ 1337 h 3411"/>
                        <a:gd name="T48" fmla="*/ 1455 w 2064"/>
                        <a:gd name="T49" fmla="*/ 1461 h 3411"/>
                        <a:gd name="T50" fmla="*/ 1500 w 2064"/>
                        <a:gd name="T51" fmla="*/ 1582 h 3411"/>
                        <a:gd name="T52" fmla="*/ 1553 w 2064"/>
                        <a:gd name="T53" fmla="*/ 1701 h 3411"/>
                        <a:gd name="T54" fmla="*/ 1617 w 2064"/>
                        <a:gd name="T55" fmla="*/ 1815 h 3411"/>
                        <a:gd name="T56" fmla="*/ 1690 w 2064"/>
                        <a:gd name="T57" fmla="*/ 1924 h 3411"/>
                        <a:gd name="T58" fmla="*/ 1770 w 2064"/>
                        <a:gd name="T59" fmla="*/ 2028 h 3411"/>
                        <a:gd name="T60" fmla="*/ 1860 w 2064"/>
                        <a:gd name="T61" fmla="*/ 2124 h 3411"/>
                        <a:gd name="T62" fmla="*/ 1958 w 2064"/>
                        <a:gd name="T63" fmla="*/ 2216 h 3411"/>
                        <a:gd name="T64" fmla="*/ 2064 w 2064"/>
                        <a:gd name="T65" fmla="*/ 2299 h 3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064" h="3411">
                          <a:moveTo>
                            <a:pt x="1258" y="3411"/>
                          </a:moveTo>
                          <a:lnTo>
                            <a:pt x="1160" y="3336"/>
                          </a:lnTo>
                          <a:lnTo>
                            <a:pt x="1064" y="3257"/>
                          </a:lnTo>
                          <a:lnTo>
                            <a:pt x="973" y="3176"/>
                          </a:lnTo>
                          <a:lnTo>
                            <a:pt x="885" y="3092"/>
                          </a:lnTo>
                          <a:lnTo>
                            <a:pt x="802" y="3005"/>
                          </a:lnTo>
                          <a:lnTo>
                            <a:pt x="724" y="2915"/>
                          </a:lnTo>
                          <a:lnTo>
                            <a:pt x="647" y="2821"/>
                          </a:lnTo>
                          <a:lnTo>
                            <a:pt x="576" y="2727"/>
                          </a:lnTo>
                          <a:lnTo>
                            <a:pt x="509" y="2629"/>
                          </a:lnTo>
                          <a:lnTo>
                            <a:pt x="443" y="2527"/>
                          </a:lnTo>
                          <a:lnTo>
                            <a:pt x="384" y="2425"/>
                          </a:lnTo>
                          <a:lnTo>
                            <a:pt x="330" y="2322"/>
                          </a:lnTo>
                          <a:lnTo>
                            <a:pt x="278" y="2214"/>
                          </a:lnTo>
                          <a:lnTo>
                            <a:pt x="230" y="2107"/>
                          </a:lnTo>
                          <a:lnTo>
                            <a:pt x="188" y="1997"/>
                          </a:lnTo>
                          <a:lnTo>
                            <a:pt x="150" y="1886"/>
                          </a:lnTo>
                          <a:lnTo>
                            <a:pt x="115" y="1773"/>
                          </a:lnTo>
                          <a:lnTo>
                            <a:pt x="84" y="1657"/>
                          </a:lnTo>
                          <a:lnTo>
                            <a:pt x="59" y="1542"/>
                          </a:lnTo>
                          <a:lnTo>
                            <a:pt x="38" y="1427"/>
                          </a:lnTo>
                          <a:lnTo>
                            <a:pt x="23" y="1310"/>
                          </a:lnTo>
                          <a:lnTo>
                            <a:pt x="9" y="1191"/>
                          </a:lnTo>
                          <a:lnTo>
                            <a:pt x="2" y="1074"/>
                          </a:lnTo>
                          <a:lnTo>
                            <a:pt x="0" y="955"/>
                          </a:lnTo>
                          <a:lnTo>
                            <a:pt x="2" y="834"/>
                          </a:lnTo>
                          <a:lnTo>
                            <a:pt x="8" y="714"/>
                          </a:lnTo>
                          <a:lnTo>
                            <a:pt x="19" y="595"/>
                          </a:lnTo>
                          <a:lnTo>
                            <a:pt x="36" y="474"/>
                          </a:lnTo>
                          <a:lnTo>
                            <a:pt x="57" y="355"/>
                          </a:lnTo>
                          <a:lnTo>
                            <a:pt x="82" y="236"/>
                          </a:lnTo>
                          <a:lnTo>
                            <a:pt x="113" y="117"/>
                          </a:lnTo>
                          <a:lnTo>
                            <a:pt x="150" y="0"/>
                          </a:lnTo>
                          <a:lnTo>
                            <a:pt x="1455" y="425"/>
                          </a:lnTo>
                          <a:lnTo>
                            <a:pt x="1434" y="490"/>
                          </a:lnTo>
                          <a:lnTo>
                            <a:pt x="1419" y="555"/>
                          </a:lnTo>
                          <a:lnTo>
                            <a:pt x="1403" y="620"/>
                          </a:lnTo>
                          <a:lnTo>
                            <a:pt x="1392" y="686"/>
                          </a:lnTo>
                          <a:lnTo>
                            <a:pt x="1382" y="751"/>
                          </a:lnTo>
                          <a:lnTo>
                            <a:pt x="1377" y="816"/>
                          </a:lnTo>
                          <a:lnTo>
                            <a:pt x="1373" y="883"/>
                          </a:lnTo>
                          <a:lnTo>
                            <a:pt x="1373" y="949"/>
                          </a:lnTo>
                          <a:lnTo>
                            <a:pt x="1375" y="1014"/>
                          </a:lnTo>
                          <a:lnTo>
                            <a:pt x="1379" y="1079"/>
                          </a:lnTo>
                          <a:lnTo>
                            <a:pt x="1384" y="1145"/>
                          </a:lnTo>
                          <a:lnTo>
                            <a:pt x="1394" y="1208"/>
                          </a:lnTo>
                          <a:lnTo>
                            <a:pt x="1405" y="1273"/>
                          </a:lnTo>
                          <a:lnTo>
                            <a:pt x="1419" y="1337"/>
                          </a:lnTo>
                          <a:lnTo>
                            <a:pt x="1436" y="1398"/>
                          </a:lnTo>
                          <a:lnTo>
                            <a:pt x="1455" y="1461"/>
                          </a:lnTo>
                          <a:lnTo>
                            <a:pt x="1476" y="1523"/>
                          </a:lnTo>
                          <a:lnTo>
                            <a:pt x="1500" y="1582"/>
                          </a:lnTo>
                          <a:lnTo>
                            <a:pt x="1524" y="1642"/>
                          </a:lnTo>
                          <a:lnTo>
                            <a:pt x="1553" y="1701"/>
                          </a:lnTo>
                          <a:lnTo>
                            <a:pt x="1584" y="1757"/>
                          </a:lnTo>
                          <a:lnTo>
                            <a:pt x="1617" y="1815"/>
                          </a:lnTo>
                          <a:lnTo>
                            <a:pt x="1651" y="1870"/>
                          </a:lnTo>
                          <a:lnTo>
                            <a:pt x="1690" y="1924"/>
                          </a:lnTo>
                          <a:lnTo>
                            <a:pt x="1728" y="1976"/>
                          </a:lnTo>
                          <a:lnTo>
                            <a:pt x="1770" y="2028"/>
                          </a:lnTo>
                          <a:lnTo>
                            <a:pt x="1814" y="2076"/>
                          </a:lnTo>
                          <a:lnTo>
                            <a:pt x="1860" y="2124"/>
                          </a:lnTo>
                          <a:lnTo>
                            <a:pt x="1908" y="2172"/>
                          </a:lnTo>
                          <a:lnTo>
                            <a:pt x="1958" y="2216"/>
                          </a:lnTo>
                          <a:lnTo>
                            <a:pt x="2010" y="2258"/>
                          </a:lnTo>
                          <a:lnTo>
                            <a:pt x="2064" y="2299"/>
                          </a:lnTo>
                          <a:lnTo>
                            <a:pt x="1258" y="3411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" name="Freeform 5">
                      <a:extLst>
                        <a:ext uri="{FF2B5EF4-FFF2-40B4-BE49-F238E27FC236}">
                          <a16:creationId xmlns:a16="http://schemas.microsoft.com/office/drawing/2014/main" id="{A373DBCD-6E69-8408-AF96-02A275FE197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114801" y="1710818"/>
                      <a:ext cx="2301875" cy="2011363"/>
                    </a:xfrm>
                    <a:custGeom>
                      <a:avLst/>
                      <a:gdLst>
                        <a:gd name="T0" fmla="*/ 125 w 2901"/>
                        <a:gd name="T1" fmla="*/ 4 h 2533"/>
                        <a:gd name="T2" fmla="*/ 369 w 2901"/>
                        <a:gd name="T3" fmla="*/ 23 h 2533"/>
                        <a:gd name="T4" fmla="*/ 607 w 2901"/>
                        <a:gd name="T5" fmla="*/ 61 h 2533"/>
                        <a:gd name="T6" fmla="*/ 839 w 2901"/>
                        <a:gd name="T7" fmla="*/ 119 h 2533"/>
                        <a:gd name="T8" fmla="*/ 1066 w 2901"/>
                        <a:gd name="T9" fmla="*/ 192 h 2533"/>
                        <a:gd name="T10" fmla="*/ 1285 w 2901"/>
                        <a:gd name="T11" fmla="*/ 284 h 2533"/>
                        <a:gd name="T12" fmla="*/ 1496 w 2901"/>
                        <a:gd name="T13" fmla="*/ 391 h 2533"/>
                        <a:gd name="T14" fmla="*/ 1697 w 2901"/>
                        <a:gd name="T15" fmla="*/ 516 h 2533"/>
                        <a:gd name="T16" fmla="*/ 1888 w 2901"/>
                        <a:gd name="T17" fmla="*/ 655 h 2533"/>
                        <a:gd name="T18" fmla="*/ 2068 w 2901"/>
                        <a:gd name="T19" fmla="*/ 806 h 2533"/>
                        <a:gd name="T20" fmla="*/ 2235 w 2901"/>
                        <a:gd name="T21" fmla="*/ 973 h 2533"/>
                        <a:gd name="T22" fmla="*/ 2391 w 2901"/>
                        <a:gd name="T23" fmla="*/ 1154 h 2533"/>
                        <a:gd name="T24" fmla="*/ 2531 w 2901"/>
                        <a:gd name="T25" fmla="*/ 1346 h 2533"/>
                        <a:gd name="T26" fmla="*/ 2657 w 2901"/>
                        <a:gd name="T27" fmla="*/ 1549 h 2533"/>
                        <a:gd name="T28" fmla="*/ 2767 w 2901"/>
                        <a:gd name="T29" fmla="*/ 1766 h 2533"/>
                        <a:gd name="T30" fmla="*/ 2861 w 2901"/>
                        <a:gd name="T31" fmla="*/ 1991 h 2533"/>
                        <a:gd name="T32" fmla="*/ 1596 w 2901"/>
                        <a:gd name="T33" fmla="*/ 2533 h 2533"/>
                        <a:gd name="T34" fmla="*/ 1550 w 2901"/>
                        <a:gd name="T35" fmla="*/ 2406 h 2533"/>
                        <a:gd name="T36" fmla="*/ 1494 w 2901"/>
                        <a:gd name="T37" fmla="*/ 2285 h 2533"/>
                        <a:gd name="T38" fmla="*/ 1429 w 2901"/>
                        <a:gd name="T39" fmla="*/ 2170 h 2533"/>
                        <a:gd name="T40" fmla="*/ 1354 w 2901"/>
                        <a:gd name="T41" fmla="*/ 2060 h 2533"/>
                        <a:gd name="T42" fmla="*/ 1273 w 2901"/>
                        <a:gd name="T43" fmla="*/ 1956 h 2533"/>
                        <a:gd name="T44" fmla="*/ 1137 w 2901"/>
                        <a:gd name="T45" fmla="*/ 1816 h 2533"/>
                        <a:gd name="T46" fmla="*/ 1039 w 2901"/>
                        <a:gd name="T47" fmla="*/ 1732 h 2533"/>
                        <a:gd name="T48" fmla="*/ 933 w 2901"/>
                        <a:gd name="T49" fmla="*/ 1657 h 2533"/>
                        <a:gd name="T50" fmla="*/ 824 w 2901"/>
                        <a:gd name="T51" fmla="*/ 1588 h 2533"/>
                        <a:gd name="T52" fmla="*/ 707 w 2901"/>
                        <a:gd name="T53" fmla="*/ 1528 h 2533"/>
                        <a:gd name="T54" fmla="*/ 588 w 2901"/>
                        <a:gd name="T55" fmla="*/ 1478 h 2533"/>
                        <a:gd name="T56" fmla="*/ 463 w 2901"/>
                        <a:gd name="T57" fmla="*/ 1438 h 2533"/>
                        <a:gd name="T58" fmla="*/ 334 w 2901"/>
                        <a:gd name="T59" fmla="*/ 1407 h 2533"/>
                        <a:gd name="T60" fmla="*/ 204 w 2901"/>
                        <a:gd name="T61" fmla="*/ 1384 h 2533"/>
                        <a:gd name="T62" fmla="*/ 69 w 2901"/>
                        <a:gd name="T63" fmla="*/ 1375 h 2533"/>
                        <a:gd name="T64" fmla="*/ 0 w 2901"/>
                        <a:gd name="T65" fmla="*/ 0 h 2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901" h="2533">
                          <a:moveTo>
                            <a:pt x="0" y="0"/>
                          </a:moveTo>
                          <a:lnTo>
                            <a:pt x="125" y="4"/>
                          </a:lnTo>
                          <a:lnTo>
                            <a:pt x="246" y="11"/>
                          </a:lnTo>
                          <a:lnTo>
                            <a:pt x="369" y="23"/>
                          </a:lnTo>
                          <a:lnTo>
                            <a:pt x="488" y="40"/>
                          </a:lnTo>
                          <a:lnTo>
                            <a:pt x="607" y="61"/>
                          </a:lnTo>
                          <a:lnTo>
                            <a:pt x="724" y="88"/>
                          </a:lnTo>
                          <a:lnTo>
                            <a:pt x="839" y="119"/>
                          </a:lnTo>
                          <a:lnTo>
                            <a:pt x="954" y="153"/>
                          </a:lnTo>
                          <a:lnTo>
                            <a:pt x="1066" y="192"/>
                          </a:lnTo>
                          <a:lnTo>
                            <a:pt x="1177" y="236"/>
                          </a:lnTo>
                          <a:lnTo>
                            <a:pt x="1285" y="284"/>
                          </a:lnTo>
                          <a:lnTo>
                            <a:pt x="1392" y="336"/>
                          </a:lnTo>
                          <a:lnTo>
                            <a:pt x="1496" y="391"/>
                          </a:lnTo>
                          <a:lnTo>
                            <a:pt x="1598" y="451"/>
                          </a:lnTo>
                          <a:lnTo>
                            <a:pt x="1697" y="516"/>
                          </a:lnTo>
                          <a:lnTo>
                            <a:pt x="1793" y="583"/>
                          </a:lnTo>
                          <a:lnTo>
                            <a:pt x="1888" y="655"/>
                          </a:lnTo>
                          <a:lnTo>
                            <a:pt x="1980" y="729"/>
                          </a:lnTo>
                          <a:lnTo>
                            <a:pt x="2068" y="806"/>
                          </a:lnTo>
                          <a:lnTo>
                            <a:pt x="2152" y="889"/>
                          </a:lnTo>
                          <a:lnTo>
                            <a:pt x="2235" y="973"/>
                          </a:lnTo>
                          <a:lnTo>
                            <a:pt x="2314" y="1062"/>
                          </a:lnTo>
                          <a:lnTo>
                            <a:pt x="2391" y="1154"/>
                          </a:lnTo>
                          <a:lnTo>
                            <a:pt x="2462" y="1248"/>
                          </a:lnTo>
                          <a:lnTo>
                            <a:pt x="2531" y="1346"/>
                          </a:lnTo>
                          <a:lnTo>
                            <a:pt x="2596" y="1448"/>
                          </a:lnTo>
                          <a:lnTo>
                            <a:pt x="2657" y="1549"/>
                          </a:lnTo>
                          <a:lnTo>
                            <a:pt x="2713" y="1657"/>
                          </a:lnTo>
                          <a:lnTo>
                            <a:pt x="2767" y="1766"/>
                          </a:lnTo>
                          <a:lnTo>
                            <a:pt x="2817" y="1878"/>
                          </a:lnTo>
                          <a:lnTo>
                            <a:pt x="2861" y="1991"/>
                          </a:lnTo>
                          <a:lnTo>
                            <a:pt x="2901" y="2108"/>
                          </a:lnTo>
                          <a:lnTo>
                            <a:pt x="1596" y="2533"/>
                          </a:lnTo>
                          <a:lnTo>
                            <a:pt x="1575" y="2469"/>
                          </a:lnTo>
                          <a:lnTo>
                            <a:pt x="1550" y="2406"/>
                          </a:lnTo>
                          <a:lnTo>
                            <a:pt x="1523" y="2344"/>
                          </a:lnTo>
                          <a:lnTo>
                            <a:pt x="1494" y="2285"/>
                          </a:lnTo>
                          <a:lnTo>
                            <a:pt x="1461" y="2225"/>
                          </a:lnTo>
                          <a:lnTo>
                            <a:pt x="1429" y="2170"/>
                          </a:lnTo>
                          <a:lnTo>
                            <a:pt x="1392" y="2114"/>
                          </a:lnTo>
                          <a:lnTo>
                            <a:pt x="1354" y="2060"/>
                          </a:lnTo>
                          <a:lnTo>
                            <a:pt x="1315" y="2008"/>
                          </a:lnTo>
                          <a:lnTo>
                            <a:pt x="1273" y="1956"/>
                          </a:lnTo>
                          <a:lnTo>
                            <a:pt x="1185" y="1862"/>
                          </a:lnTo>
                          <a:lnTo>
                            <a:pt x="1137" y="1816"/>
                          </a:lnTo>
                          <a:lnTo>
                            <a:pt x="1089" y="1774"/>
                          </a:lnTo>
                          <a:lnTo>
                            <a:pt x="1039" y="1732"/>
                          </a:lnTo>
                          <a:lnTo>
                            <a:pt x="987" y="1693"/>
                          </a:lnTo>
                          <a:lnTo>
                            <a:pt x="933" y="1657"/>
                          </a:lnTo>
                          <a:lnTo>
                            <a:pt x="879" y="1620"/>
                          </a:lnTo>
                          <a:lnTo>
                            <a:pt x="824" y="1588"/>
                          </a:lnTo>
                          <a:lnTo>
                            <a:pt x="766" y="1557"/>
                          </a:lnTo>
                          <a:lnTo>
                            <a:pt x="707" y="1528"/>
                          </a:lnTo>
                          <a:lnTo>
                            <a:pt x="647" y="1503"/>
                          </a:lnTo>
                          <a:lnTo>
                            <a:pt x="588" y="1478"/>
                          </a:lnTo>
                          <a:lnTo>
                            <a:pt x="524" y="1457"/>
                          </a:lnTo>
                          <a:lnTo>
                            <a:pt x="463" y="1438"/>
                          </a:lnTo>
                          <a:lnTo>
                            <a:pt x="399" y="1421"/>
                          </a:lnTo>
                          <a:lnTo>
                            <a:pt x="334" y="1407"/>
                          </a:lnTo>
                          <a:lnTo>
                            <a:pt x="269" y="1394"/>
                          </a:lnTo>
                          <a:lnTo>
                            <a:pt x="204" y="1384"/>
                          </a:lnTo>
                          <a:lnTo>
                            <a:pt x="136" y="1378"/>
                          </a:lnTo>
                          <a:lnTo>
                            <a:pt x="69" y="1375"/>
                          </a:lnTo>
                          <a:lnTo>
                            <a:pt x="0" y="13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B05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scene3d>
                        <a:camera prst="orthographicFront"/>
                        <a:lightRig rig="harsh" dir="t"/>
                      </a:scene3d>
                      <a:sp3d extrusionH="57150" prstMaterial="matte">
                        <a:bevelT w="63500" h="12700" prst="angle"/>
                        <a:contourClr>
                          <a:schemeClr val="bg1">
                            <a:lumMod val="65000"/>
                          </a:schemeClr>
                        </a:contourClr>
                      </a:sp3d>
                    </a:bodyPr>
                    <a:lstStyle/>
                    <a:p>
                      <a:endParaRPr lang="en-US" b="1" dirty="0">
                        <a:ln/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  <p:sp>
                <p:nvSpPr>
                  <p:cNvPr id="20" name="Isosceles Triangle 19">
                    <a:extLst>
                      <a:ext uri="{FF2B5EF4-FFF2-40B4-BE49-F238E27FC236}">
                        <a16:creationId xmlns:a16="http://schemas.microsoft.com/office/drawing/2014/main" id="{BCBACC39-0F0D-8773-8809-6D95A28402A4}"/>
                      </a:ext>
                    </a:extLst>
                  </p:cNvPr>
                  <p:cNvSpPr/>
                  <p:nvPr/>
                </p:nvSpPr>
                <p:spPr>
                  <a:xfrm rot="1064252" flipV="1">
                    <a:off x="1578299" y="3555440"/>
                    <a:ext cx="1305016" cy="732409"/>
                  </a:xfrm>
                  <a:prstGeom prst="triangle">
                    <a:avLst>
                      <a:gd name="adj" fmla="val 47206"/>
                    </a:avLst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4D16E5AA-AD3B-5CDE-2461-D797CEBED8B3}"/>
                    </a:ext>
                  </a:extLst>
                </p:cNvPr>
                <p:cNvSpPr/>
                <p:nvPr/>
              </p:nvSpPr>
              <p:spPr>
                <a:xfrm rot="16200000" flipH="1">
                  <a:off x="3118927" y="1943363"/>
                  <a:ext cx="1305016" cy="732409"/>
                </a:xfrm>
                <a:prstGeom prst="triangle">
                  <a:avLst>
                    <a:gd name="adj" fmla="val 47206"/>
                  </a:avLst>
                </a:prstGeom>
                <a:solidFill>
                  <a:srgbClr val="00B050"/>
                </a:solidFill>
                <a:ln>
                  <a:noFill/>
                </a:ln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70EFF8C3-2280-9CD9-ED23-033E316AEFD1}"/>
                  </a:ext>
                </a:extLst>
              </p:cNvPr>
              <p:cNvSpPr/>
              <p:nvPr/>
            </p:nvSpPr>
            <p:spPr>
              <a:xfrm rot="7577125">
                <a:off x="2637757" y="5541676"/>
                <a:ext cx="1305016" cy="732409"/>
              </a:xfrm>
              <a:prstGeom prst="triangle">
                <a:avLst>
                  <a:gd name="adj" fmla="val 47206"/>
                </a:avLst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EB011079-6283-527B-2832-A2CBDCD49035}"/>
                  </a:ext>
                </a:extLst>
              </p:cNvPr>
              <p:cNvSpPr/>
              <p:nvPr/>
            </p:nvSpPr>
            <p:spPr>
              <a:xfrm rot="3290344">
                <a:off x="4866751" y="5113857"/>
                <a:ext cx="1305016" cy="732409"/>
              </a:xfrm>
              <a:prstGeom prst="triangle">
                <a:avLst>
                  <a:gd name="adj" fmla="val 47206"/>
                </a:avLst>
              </a:prstGeom>
              <a:solidFill>
                <a:srgbClr val="CC3399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D8B080B6-5A48-C9DC-9361-09E5C8F03C6A}"/>
                  </a:ext>
                </a:extLst>
              </p:cNvPr>
              <p:cNvSpPr/>
              <p:nvPr/>
            </p:nvSpPr>
            <p:spPr>
              <a:xfrm rot="20524061">
                <a:off x="5118574" y="2885654"/>
                <a:ext cx="1305016" cy="732409"/>
              </a:xfrm>
              <a:prstGeom prst="triangle">
                <a:avLst>
                  <a:gd name="adj" fmla="val 47206"/>
                </a:avLst>
              </a:prstGeom>
              <a:solidFill>
                <a:srgbClr val="002060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9A73A9-0B8F-45B6-BE41-083351AFAB7D}"/>
                  </a:ext>
                </a:extLst>
              </p:cNvPr>
              <p:cNvSpPr txBox="1"/>
              <p:nvPr/>
            </p:nvSpPr>
            <p:spPr>
              <a:xfrm rot="1137078" flipH="1">
                <a:off x="3563485" y="2358181"/>
                <a:ext cx="1929423" cy="51585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0578187"/>
                  </a:avLst>
                </a:prstTxWarp>
                <a:spAutoFit/>
              </a:bodyPr>
              <a:lstStyle/>
              <a:p>
                <a:r>
                  <a:rPr lang="en-US" sz="2400" b="1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Image Acquisition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C9D1AA-DF1B-2420-F861-7E2FD8B78789}"/>
                  </a:ext>
                </a:extLst>
              </p:cNvPr>
              <p:cNvSpPr txBox="1"/>
              <p:nvPr/>
            </p:nvSpPr>
            <p:spPr>
              <a:xfrm rot="5783812" flipV="1">
                <a:off x="4882303" y="3847553"/>
                <a:ext cx="1763834" cy="65955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r>
                  <a:rPr lang="en-US" sz="2400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Post Processing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0FB870-51DF-45EB-5F85-0EF5C78B19BA}"/>
                  </a:ext>
                </a:extLst>
              </p:cNvPr>
              <p:cNvSpPr txBox="1"/>
              <p:nvPr/>
            </p:nvSpPr>
            <p:spPr>
              <a:xfrm rot="20932495" flipH="1">
                <a:off x="3576689" y="5250174"/>
                <a:ext cx="2077211" cy="84949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364114"/>
                  </a:avLst>
                </a:prstTxWarp>
                <a:spAutoFit/>
              </a:bodyPr>
              <a:lstStyle/>
              <a:p>
                <a:r>
                  <a:rPr lang="en-US" sz="2400" b="1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Training a Neural Network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AB80C9-554A-29EB-3937-4A953E0CB71B}"/>
                  </a:ext>
                </a:extLst>
              </p:cNvPr>
              <p:cNvSpPr txBox="1"/>
              <p:nvPr/>
            </p:nvSpPr>
            <p:spPr>
              <a:xfrm rot="13998135" flipV="1">
                <a:off x="1690623" y="4965108"/>
                <a:ext cx="2023438" cy="36933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500521"/>
                  </a:avLst>
                </a:prstTxWarp>
                <a:spAutoFit/>
              </a:bodyPr>
              <a:lstStyle/>
              <a:p>
                <a:r>
                  <a:rPr lang="en-US" sz="2400" b="1" dirty="0">
                    <a:ln w="0"/>
                    <a:solidFill>
                      <a:srgbClr val="00206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Feature Extraction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261A14-1FB9-3A41-AF79-199CB76ED11E}"/>
                  </a:ext>
                </a:extLst>
              </p:cNvPr>
              <p:cNvSpPr txBox="1"/>
              <p:nvPr/>
            </p:nvSpPr>
            <p:spPr>
              <a:xfrm rot="7551710" flipV="1">
                <a:off x="1741834" y="2881829"/>
                <a:ext cx="1990218" cy="560042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0578187"/>
                  </a:avLst>
                </a:prstTxWarp>
                <a:spAutoFit/>
              </a:bodyPr>
              <a:lstStyle/>
              <a:p>
                <a:r>
                  <a:rPr lang="en-US" sz="2400" b="1" dirty="0">
                    <a:ln w="0"/>
                    <a:solidFill>
                      <a:srgbClr val="FFFF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 Black" panose="020B0A04020102020204" pitchFamily="34" charset="0"/>
                  </a:rPr>
                  <a:t>Processing/Segmentation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AEAEDD-E95F-5C1D-F753-ACCC6128E967}"/>
                </a:ext>
              </a:extLst>
            </p:cNvPr>
            <p:cNvSpPr txBox="1"/>
            <p:nvPr/>
          </p:nvSpPr>
          <p:spPr>
            <a:xfrm>
              <a:off x="3037743" y="3679707"/>
              <a:ext cx="1638300" cy="10942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OffAxis1Right">
                  <a:rot lat="1080000" lon="19800000" rev="0"/>
                </a:camera>
                <a:lightRig rig="harsh" dir="t">
                  <a:rot lat="0" lon="0" rev="0"/>
                </a:lightRig>
              </a:scene3d>
              <a:sp3d extrusionH="107950" contourW="6350" prstMaterial="matte">
                <a:bevelT w="63500" h="12700" prst="angle"/>
                <a:bevelB w="0" h="0"/>
                <a:extrusionClr>
                  <a:schemeClr val="bg1">
                    <a:lumMod val="75000"/>
                  </a:schemeClr>
                </a:extrusionClr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6000" b="1" dirty="0">
                  <a:ln/>
                  <a:solidFill>
                    <a:schemeClr val="accent3"/>
                  </a:solidFill>
                  <a:effectLst>
                    <a:outerShdw blurRad="63500" dist="88900" dir="15600000" sy="-30000" kx="-800400" algn="bl" rotWithShape="0">
                      <a:schemeClr val="tx1">
                        <a:alpha val="46000"/>
                      </a:schemeClr>
                    </a:outerShdw>
                  </a:effectLst>
                </a:rPr>
                <a:t>OCR</a:t>
              </a:r>
            </a:p>
          </p:txBody>
        </p:sp>
      </p:grp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A721974-E1B1-529B-2DE8-EED83D83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43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D02E25BD-BC42-4B8F-BCFC-3984970FE469}"/>
              </a:ext>
            </a:extLst>
          </p:cNvPr>
          <p:cNvSpPr txBox="1">
            <a:spLocks/>
          </p:cNvSpPr>
          <p:nvPr/>
        </p:nvSpPr>
        <p:spPr>
          <a:xfrm>
            <a:off x="388639" y="205681"/>
            <a:ext cx="9355129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 fontScale="62500" lnSpcReduction="20000"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72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Tesseract OCR Architecture </a:t>
            </a:r>
            <a:r>
              <a:rPr lang="en-US" sz="7200" b="1" dirty="0"/>
              <a:t>	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rinted document">
                <a:extLst>
                  <a:ext uri="{FF2B5EF4-FFF2-40B4-BE49-F238E27FC236}">
                    <a16:creationId xmlns:a16="http://schemas.microsoft.com/office/drawing/2014/main" id="{F0F2DD30-565C-E37A-BC23-E214624FD9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11474" y="1742954"/>
              <a:ext cx="945928" cy="14869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45928" cy="1486976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86227" ay="1296991" az="16200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516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rinted document">
                <a:extLst>
                  <a:ext uri="{FF2B5EF4-FFF2-40B4-BE49-F238E27FC236}">
                    <a16:creationId xmlns:a16="http://schemas.microsoft.com/office/drawing/2014/main" id="{F0F2DD30-565C-E37A-BC23-E214624FD9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1474" y="1742954"/>
                <a:ext cx="945928" cy="148697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4275D7-FE1E-6A3E-DD2C-AE6EAAE2B71A}"/>
              </a:ext>
            </a:extLst>
          </p:cNvPr>
          <p:cNvSpPr/>
          <p:nvPr/>
        </p:nvSpPr>
        <p:spPr>
          <a:xfrm>
            <a:off x="4878604" y="2315817"/>
            <a:ext cx="1968759" cy="711286"/>
          </a:xfrm>
          <a:prstGeom prst="round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53000">
                <a:srgbClr val="002060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Adaptive Binarization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26EE31-3CF7-D82C-A817-2B904F202AC1}"/>
              </a:ext>
            </a:extLst>
          </p:cNvPr>
          <p:cNvSpPr/>
          <p:nvPr/>
        </p:nvSpPr>
        <p:spPr>
          <a:xfrm>
            <a:off x="9435856" y="2112997"/>
            <a:ext cx="1968759" cy="1116933"/>
          </a:xfrm>
          <a:prstGeom prst="roundRect">
            <a:avLst/>
          </a:prstGeom>
          <a:gradFill>
            <a:gsLst>
              <a:gs pos="0">
                <a:srgbClr val="92D050"/>
              </a:gs>
              <a:gs pos="53000">
                <a:srgbClr val="009900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 Analysis Phase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43AFDB-2C39-1F7F-7022-5C26EE67B2C6}"/>
              </a:ext>
            </a:extLst>
          </p:cNvPr>
          <p:cNvSpPr/>
          <p:nvPr/>
        </p:nvSpPr>
        <p:spPr>
          <a:xfrm>
            <a:off x="9435856" y="4359635"/>
            <a:ext cx="1968759" cy="1116933"/>
          </a:xfrm>
          <a:prstGeom prst="roundRect">
            <a:avLst/>
          </a:prstGeom>
          <a:gradFill>
            <a:gsLst>
              <a:gs pos="0">
                <a:srgbClr val="FF896D"/>
              </a:gs>
              <a:gs pos="53000">
                <a:srgbClr val="FF3300"/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detection, paragraphs lines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3BCCE0-1A1F-91C4-FC5A-7367B10EA8D2}"/>
              </a:ext>
            </a:extLst>
          </p:cNvPr>
          <p:cNvSpPr/>
          <p:nvPr/>
        </p:nvSpPr>
        <p:spPr>
          <a:xfrm>
            <a:off x="4878604" y="4561662"/>
            <a:ext cx="1968759" cy="914906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3000">
                <a:schemeClr val="accent5">
                  <a:lumMod val="50000"/>
                </a:schemeClr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steps recognition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87082942-1965-182A-4F71-F8965738C2B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70039" y="4020307"/>
              <a:ext cx="1828799" cy="16565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28799" cy="1656504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6114498" ay="5221856" az="-61154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427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urface Studio">
                <a:extLst>
                  <a:ext uri="{FF2B5EF4-FFF2-40B4-BE49-F238E27FC236}">
                    <a16:creationId xmlns:a16="http://schemas.microsoft.com/office/drawing/2014/main" id="{87082942-1965-182A-4F71-F8965738C2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0039" y="4020307"/>
                <a:ext cx="1828799" cy="165650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6D63B0D-4BB4-F392-8392-765034FB93FD}"/>
              </a:ext>
            </a:extLst>
          </p:cNvPr>
          <p:cNvSpPr txBox="1"/>
          <p:nvPr/>
        </p:nvSpPr>
        <p:spPr>
          <a:xfrm>
            <a:off x="1311790" y="3295559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Original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735D48-83E4-BD05-C5BD-CF7A1B24E8C4}"/>
              </a:ext>
            </a:extLst>
          </p:cNvPr>
          <p:cNvSpPr txBox="1"/>
          <p:nvPr/>
        </p:nvSpPr>
        <p:spPr>
          <a:xfrm>
            <a:off x="1095609" y="5760902"/>
            <a:ext cx="200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Editable Document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43F95C-EADC-6CB7-71CB-EC7F15C6240B}"/>
              </a:ext>
            </a:extLst>
          </p:cNvPr>
          <p:cNvCxnSpPr>
            <a:cxnSpLocks/>
          </p:cNvCxnSpPr>
          <p:nvPr/>
        </p:nvCxnSpPr>
        <p:spPr>
          <a:xfrm flipV="1">
            <a:off x="2557402" y="2672431"/>
            <a:ext cx="2181558" cy="2269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7803E4-5784-B85B-1328-410AA58205E7}"/>
              </a:ext>
            </a:extLst>
          </p:cNvPr>
          <p:cNvCxnSpPr>
            <a:cxnSpLocks/>
          </p:cNvCxnSpPr>
          <p:nvPr/>
        </p:nvCxnSpPr>
        <p:spPr>
          <a:xfrm>
            <a:off x="6987007" y="2706467"/>
            <a:ext cx="233397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FF3144-110F-F318-C3C6-2C03C12AB7A4}"/>
              </a:ext>
            </a:extLst>
          </p:cNvPr>
          <p:cNvCxnSpPr>
            <a:cxnSpLocks/>
          </p:cNvCxnSpPr>
          <p:nvPr/>
        </p:nvCxnSpPr>
        <p:spPr>
          <a:xfrm flipH="1">
            <a:off x="6987007" y="4997130"/>
            <a:ext cx="233397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7D2011-21F6-3BE8-FB6E-0677CC3A15F4}"/>
              </a:ext>
            </a:extLst>
          </p:cNvPr>
          <p:cNvCxnSpPr>
            <a:cxnSpLocks/>
          </p:cNvCxnSpPr>
          <p:nvPr/>
        </p:nvCxnSpPr>
        <p:spPr>
          <a:xfrm flipH="1">
            <a:off x="2885362" y="4997130"/>
            <a:ext cx="1960347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2D4E78-352F-60A8-1BC9-438EF234B0D1}"/>
              </a:ext>
            </a:extLst>
          </p:cNvPr>
          <p:cNvCxnSpPr>
            <a:cxnSpLocks/>
          </p:cNvCxnSpPr>
          <p:nvPr/>
        </p:nvCxnSpPr>
        <p:spPr>
          <a:xfrm>
            <a:off x="10425151" y="3311066"/>
            <a:ext cx="0" cy="104856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E3ED9BE-FDF4-66ED-550D-678C5F80217C}"/>
              </a:ext>
            </a:extLst>
          </p:cNvPr>
          <p:cNvSpPr txBox="1"/>
          <p:nvPr/>
        </p:nvSpPr>
        <p:spPr>
          <a:xfrm>
            <a:off x="7327453" y="2315817"/>
            <a:ext cx="1608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Binary Image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EDC07-CA49-F7E8-8E65-B62B578A6869}"/>
              </a:ext>
            </a:extLst>
          </p:cNvPr>
          <p:cNvSpPr txBox="1"/>
          <p:nvPr/>
        </p:nvSpPr>
        <p:spPr>
          <a:xfrm rot="16200000">
            <a:off x="9262120" y="3451441"/>
            <a:ext cx="1608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643F"/>
                </a:solidFill>
              </a:rPr>
              <a:t>Contour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EA35BF-D7C4-356F-FF3E-AA6C2CAB95A5}"/>
              </a:ext>
            </a:extLst>
          </p:cNvPr>
          <p:cNvSpPr txBox="1"/>
          <p:nvPr/>
        </p:nvSpPr>
        <p:spPr>
          <a:xfrm>
            <a:off x="7349821" y="4334083"/>
            <a:ext cx="1608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Organization 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AFE069-431B-D534-302D-6BE1E6B4189C}"/>
              </a:ext>
            </a:extLst>
          </p:cNvPr>
          <p:cNvSpPr/>
          <p:nvPr/>
        </p:nvSpPr>
        <p:spPr>
          <a:xfrm>
            <a:off x="9303488" y="6209414"/>
            <a:ext cx="2050312" cy="51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6F122D1-652A-FE7F-36A1-FBEE46C92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9C7311-5C0D-C3C7-A55C-EA3714186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814" y="4258796"/>
            <a:ext cx="1389673" cy="9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38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DFC551C7-80E3-47C7-B90C-4FACF0B9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1342" y="6356350"/>
            <a:ext cx="1539658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DAE69A-E8B0-142E-4B4C-47DDB2EF9297}"/>
              </a:ext>
            </a:extLst>
          </p:cNvPr>
          <p:cNvSpPr txBox="1">
            <a:spLocks/>
          </p:cNvSpPr>
          <p:nvPr/>
        </p:nvSpPr>
        <p:spPr>
          <a:xfrm>
            <a:off x="388639" y="159028"/>
            <a:ext cx="10495671" cy="1116933"/>
          </a:xfrm>
          <a:custGeom>
            <a:avLst/>
            <a:gdLst>
              <a:gd name="connsiteX0" fmla="*/ 0 w 6192892"/>
              <a:gd name="connsiteY0" fmla="*/ 0 h 1198179"/>
              <a:gd name="connsiteX1" fmla="*/ 6192892 w 6192892"/>
              <a:gd name="connsiteY1" fmla="*/ 0 h 1198179"/>
              <a:gd name="connsiteX2" fmla="*/ 5947075 w 6192892"/>
              <a:gd name="connsiteY2" fmla="*/ 1198179 h 1198179"/>
              <a:gd name="connsiteX3" fmla="*/ 0 w 6192892"/>
              <a:gd name="connsiteY3" fmla="*/ 1198179 h 11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2892" h="1198179">
                <a:moveTo>
                  <a:pt x="0" y="0"/>
                </a:moveTo>
                <a:lnTo>
                  <a:pt x="6192892" y="0"/>
                </a:lnTo>
                <a:lnTo>
                  <a:pt x="5947075" y="1198179"/>
                </a:lnTo>
                <a:lnTo>
                  <a:pt x="0" y="1198179"/>
                </a:lnTo>
                <a:close/>
              </a:path>
            </a:pathLst>
          </a:custGeom>
          <a:noFill/>
        </p:spPr>
        <p:txBody>
          <a:bodyPr vert="horz" wrap="square" lIns="228600" tIns="45720" rIns="91440" bIns="45720" rtlCol="0" anchor="ctr">
            <a:normAutofit/>
            <a:scene3d>
              <a:camera prst="obliqueTopLeft"/>
              <a:lightRig rig="threePt" dir="t">
                <a:rot lat="0" lon="0" rev="7200000"/>
              </a:lightRig>
            </a:scene3d>
            <a:sp3d extrusionH="2794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spc="300" baseline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4800" b="1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lt"/>
              </a:rPr>
              <a:t>OCR process flow (Only text)</a:t>
            </a:r>
            <a:endParaRPr lang="en-US" sz="4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756E31-52C3-500C-9E7B-AEE66654C78F}"/>
              </a:ext>
            </a:extLst>
          </p:cNvPr>
          <p:cNvSpPr/>
          <p:nvPr/>
        </p:nvSpPr>
        <p:spPr>
          <a:xfrm>
            <a:off x="2214634" y="2499939"/>
            <a:ext cx="1442454" cy="531845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3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 Image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B69646-6D66-CB08-1D40-35815119B460}"/>
              </a:ext>
            </a:extLst>
          </p:cNvPr>
          <p:cNvGrpSpPr/>
          <p:nvPr/>
        </p:nvGrpSpPr>
        <p:grpSpPr>
          <a:xfrm>
            <a:off x="1951482" y="2487326"/>
            <a:ext cx="8202960" cy="4051586"/>
            <a:chOff x="1978088" y="1883616"/>
            <a:chExt cx="8202960" cy="40515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1A877F2-B8B2-9245-4BD8-D50A4D86ACA7}"/>
                </a:ext>
              </a:extLst>
            </p:cNvPr>
            <p:cNvSpPr/>
            <p:nvPr/>
          </p:nvSpPr>
          <p:spPr>
            <a:xfrm>
              <a:off x="1978088" y="3580246"/>
              <a:ext cx="1968759" cy="531845"/>
            </a:xfrm>
            <a:prstGeom prst="roundRect">
              <a:avLst/>
            </a:prstGeom>
            <a:gradFill>
              <a:gsLst>
                <a:gs pos="57000">
                  <a:srgbClr val="E2AC00"/>
                </a:gs>
                <a:gs pos="0">
                  <a:srgbClr val="FFFF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Pre-Processing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73EAD0-A6CF-4A7F-C264-9C00541C3080}"/>
                </a:ext>
              </a:extLst>
            </p:cNvPr>
            <p:cNvSpPr/>
            <p:nvPr/>
          </p:nvSpPr>
          <p:spPr>
            <a:xfrm>
              <a:off x="5106732" y="3337552"/>
              <a:ext cx="1968759" cy="1017235"/>
            </a:xfrm>
            <a:prstGeom prst="roundRect">
              <a:avLst/>
            </a:prstGeom>
            <a:gradFill>
              <a:gsLst>
                <a:gs pos="3000">
                  <a:srgbClr val="FF643F"/>
                </a:gs>
                <a:gs pos="53000">
                  <a:srgbClr val="C0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Tesseract-OCR Engine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377DA1-EB2E-FCE9-2419-B274473085DB}"/>
                </a:ext>
              </a:extLst>
            </p:cNvPr>
            <p:cNvSpPr/>
            <p:nvPr/>
          </p:nvSpPr>
          <p:spPr>
            <a:xfrm>
              <a:off x="5285275" y="5403357"/>
              <a:ext cx="1968759" cy="531845"/>
            </a:xfrm>
            <a:prstGeom prst="roundRect">
              <a:avLst/>
            </a:prstGeom>
            <a:gradFill>
              <a:gsLst>
                <a:gs pos="3000">
                  <a:schemeClr val="accent2">
                    <a:lumMod val="40000"/>
                    <a:lumOff val="60000"/>
                  </a:schemeClr>
                </a:gs>
                <a:gs pos="53000">
                  <a:srgbClr val="0070C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Trained Data Set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6BB5FB9-6B87-5FED-71EE-75987FAA3196}"/>
                </a:ext>
              </a:extLst>
            </p:cNvPr>
            <p:cNvSpPr/>
            <p:nvPr/>
          </p:nvSpPr>
          <p:spPr>
            <a:xfrm>
              <a:off x="8212289" y="3580246"/>
              <a:ext cx="1968759" cy="531845"/>
            </a:xfrm>
            <a:prstGeom prst="roundRect">
              <a:avLst/>
            </a:prstGeom>
            <a:gradFill>
              <a:gsLst>
                <a:gs pos="3000">
                  <a:srgbClr val="00FFFF"/>
                </a:gs>
                <a:gs pos="53000">
                  <a:srgbClr val="00206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Post-Processor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12AA6D5-4325-E0B6-81B2-5D75A41B9D25}"/>
                </a:ext>
              </a:extLst>
            </p:cNvPr>
            <p:cNvSpPr/>
            <p:nvPr/>
          </p:nvSpPr>
          <p:spPr>
            <a:xfrm>
              <a:off x="8212289" y="1883616"/>
              <a:ext cx="1968759" cy="531845"/>
            </a:xfrm>
            <a:prstGeom prst="roundRect">
              <a:avLst/>
            </a:prstGeom>
            <a:gradFill>
              <a:gsLst>
                <a:gs pos="3000">
                  <a:srgbClr val="E200E2"/>
                </a:gs>
                <a:gs pos="53000">
                  <a:srgbClr val="660066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 format (output)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298E4B-BE2F-FDA1-C61E-A2015F5BA8E4}"/>
                </a:ext>
              </a:extLst>
            </p:cNvPr>
            <p:cNvCxnSpPr>
              <a:cxnSpLocks/>
            </p:cNvCxnSpPr>
            <p:nvPr/>
          </p:nvCxnSpPr>
          <p:spPr>
            <a:xfrm>
              <a:off x="2962467" y="2498537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5D29E8-77A0-86A4-EEB0-1874E12A0D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29234" y="3314293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EB48E8C-4886-7043-EC75-6A85A3956E7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62766" y="3303540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5C0214-32AB-AAE1-BB61-B756F4DAA4E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196667" y="2471739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24B6D6-F89E-42F2-1DF9-3DE26D9D83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185988" y="4354787"/>
              <a:ext cx="0" cy="10485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2605C-83AD-F17F-5662-64B205231454}"/>
              </a:ext>
            </a:extLst>
          </p:cNvPr>
          <p:cNvSpPr/>
          <p:nvPr/>
        </p:nvSpPr>
        <p:spPr>
          <a:xfrm>
            <a:off x="9143999" y="6270171"/>
            <a:ext cx="2783901" cy="484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59669AD-ECE4-F0DA-EF21-86FCE1CF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76" y="1608448"/>
            <a:ext cx="1048570" cy="8583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A7249A-4E6D-543A-4FD9-F9815F8BEB66}"/>
              </a:ext>
            </a:extLst>
          </p:cNvPr>
          <p:cNvSpPr txBox="1"/>
          <p:nvPr/>
        </p:nvSpPr>
        <p:spPr>
          <a:xfrm>
            <a:off x="8903968" y="1529791"/>
            <a:ext cx="1752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IF You FIND</a:t>
            </a:r>
          </a:p>
          <a:p>
            <a:r>
              <a:rPr lang="en-US" sz="1000" dirty="0"/>
              <a:t>THIS VIDEO</a:t>
            </a:r>
          </a:p>
          <a:p>
            <a:r>
              <a:rPr lang="en-US" sz="1000" dirty="0"/>
              <a:t>HELPFUL</a:t>
            </a:r>
          </a:p>
          <a:p>
            <a:r>
              <a:rPr lang="en-US" sz="1000" dirty="0"/>
              <a:t>PLEASE</a:t>
            </a:r>
          </a:p>
          <a:p>
            <a:r>
              <a:rPr lang="en-US" sz="1000" dirty="0"/>
              <a:t>GiVE iT A</a:t>
            </a:r>
          </a:p>
          <a:p>
            <a:r>
              <a:rPr lang="en-US" sz="1000" dirty="0"/>
              <a:t>LIKE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63F0265-5C77-E5F4-E29B-F64C23C4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400" y="169039"/>
            <a:ext cx="1127132" cy="15965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22F96-8CD5-0F1E-02F5-7D8CB228BF1B}"/>
              </a:ext>
            </a:extLst>
          </p:cNvPr>
          <p:cNvSpPr txBox="1">
            <a:spLocks/>
          </p:cNvSpPr>
          <p:nvPr/>
        </p:nvSpPr>
        <p:spPr>
          <a:xfrm>
            <a:off x="10423742" y="6508750"/>
            <a:ext cx="153965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81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70525_Winter presentation_RVA_v4" id="{91C247C0-9792-4AE7-8EEA-B3150EBE7BD6}" vid="{F3D0811F-95D8-41D9-BF9E-67AEC89BF5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8431F2-A5DE-4862-B389-24C8222A4BD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B5078F9-D130-4E79-8F07-E7E7805071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5D74D-26D7-49C9-8A36-D41CC0C55B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presentation</Template>
  <TotalTime>1412</TotalTime>
  <Words>1023</Words>
  <Application>Microsoft Office PowerPoint</Application>
  <PresentationFormat>Widescreen</PresentationFormat>
  <Paragraphs>249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Algerian</vt:lpstr>
      <vt:lpstr>Amasis MT Pro Black</vt:lpstr>
      <vt:lpstr>Arial</vt:lpstr>
      <vt:lpstr>Arial Black</vt:lpstr>
      <vt:lpstr>Bahnschrift</vt:lpstr>
      <vt:lpstr>Calibri</vt:lpstr>
      <vt:lpstr>Calibri Light</vt:lpstr>
      <vt:lpstr>Georgia</vt:lpstr>
      <vt:lpstr>Georgia Pro Light</vt:lpstr>
      <vt:lpstr>Gill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ALPINE  SKI HOUSE</dc:title>
  <dc:creator>Kiran Kumar Malik</dc:creator>
  <cp:lastModifiedBy>Chandan Kumar Sahu</cp:lastModifiedBy>
  <cp:revision>124</cp:revision>
  <dcterms:created xsi:type="dcterms:W3CDTF">2022-04-12T03:18:07Z</dcterms:created>
  <dcterms:modified xsi:type="dcterms:W3CDTF">2023-03-22T19:00:59Z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2023-03-22T18:57:33Z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ebae451e-9ba8-4f58-9606-aeb4c7af3afd</vt:lpwstr>
  </property>
  <property fmtid="{D5CDD505-2E9C-101B-9397-08002B2CF9AE}" pid="8" name="MSIP_Label_defa4170-0d19-0005-0004-bc88714345d2_ActionId">
    <vt:lpwstr>c9c929a4-ff75-4a00-abc3-36695d1eed3e</vt:lpwstr>
  </property>
  <property fmtid="{D5CDD505-2E9C-101B-9397-08002B2CF9AE}" pid="9" name="MSIP_Label_defa4170-0d19-0005-0004-bc88714345d2_ContentBits">
    <vt:lpwstr>0</vt:lpwstr>
  </property>
</Properties>
</file>